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08347" y="344424"/>
            <a:ext cx="3464052" cy="10454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89807" y="9252711"/>
            <a:ext cx="19405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png"/><Relationship Id="rId4" Type="http://schemas.openxmlformats.org/officeDocument/2006/relationships/image" Target="../media/image9.jp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jpg"/><Relationship Id="rId8" Type="http://schemas.openxmlformats.org/officeDocument/2006/relationships/image" Target="../media/image1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Relationship Id="rId3" Type="http://schemas.openxmlformats.org/officeDocument/2006/relationships/image" Target="../media/image2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90875" y="4521838"/>
            <a:ext cx="962085" cy="5771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2004" y="1889506"/>
            <a:ext cx="5969635" cy="14966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265" indent="-285115">
              <a:lnSpc>
                <a:spcPct val="100000"/>
              </a:lnSpc>
              <a:buFont typeface="Wingdings"/>
              <a:buChar char=""/>
              <a:tabLst>
                <a:tab pos="469265" algn="l"/>
              </a:tabLst>
            </a:pPr>
            <a:r>
              <a:rPr dirty="0" smtClean="0" sz="1600" spc="-10" b="1" i="1">
                <a:latin typeface="Times New Roman"/>
                <a:cs typeface="Times New Roman"/>
              </a:rPr>
              <a:t>MULTIST</a:t>
            </a:r>
            <a:r>
              <a:rPr dirty="0" smtClean="0" sz="1600" spc="-5" b="1" i="1">
                <a:latin typeface="Times New Roman"/>
                <a:cs typeface="Times New Roman"/>
              </a:rPr>
              <a:t>A</a:t>
            </a:r>
            <a:r>
              <a:rPr dirty="0" smtClean="0" sz="1600" spc="-15" b="1" i="1">
                <a:latin typeface="Times New Roman"/>
                <a:cs typeface="Times New Roman"/>
              </a:rPr>
              <a:t>GE</a:t>
            </a:r>
            <a:r>
              <a:rPr dirty="0" smtClean="0" sz="1600" spc="-5" b="1" i="1">
                <a:latin typeface="Times New Roman"/>
                <a:cs typeface="Times New Roman"/>
              </a:rPr>
              <a:t> </a:t>
            </a:r>
            <a:r>
              <a:rPr dirty="0" smtClean="0" sz="1600" spc="-5" b="1" i="1">
                <a:latin typeface="Times New Roman"/>
                <a:cs typeface="Times New Roman"/>
              </a:rPr>
              <a:t>F</a:t>
            </a:r>
            <a:r>
              <a:rPr dirty="0" smtClean="0" sz="1600" spc="-15" b="1" i="1">
                <a:latin typeface="Times New Roman"/>
                <a:cs typeface="Times New Roman"/>
              </a:rPr>
              <a:t>REQUENCY</a:t>
            </a:r>
            <a:r>
              <a:rPr dirty="0" smtClean="0" sz="1600" spc="5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EF</a:t>
            </a:r>
            <a:r>
              <a:rPr dirty="0" smtClean="0" sz="1600" spc="-10" b="1" i="1">
                <a:latin typeface="Times New Roman"/>
                <a:cs typeface="Times New Roman"/>
              </a:rPr>
              <a:t>F</a:t>
            </a:r>
            <a:r>
              <a:rPr dirty="0" smtClean="0" sz="1600" spc="-10" b="1" i="1">
                <a:latin typeface="Times New Roman"/>
                <a:cs typeface="Times New Roman"/>
              </a:rPr>
              <a:t>ECTS</a:t>
            </a:r>
            <a:endParaRPr sz="1600">
              <a:latin typeface="Times New Roman"/>
              <a:cs typeface="Times New Roman"/>
            </a:endParaRPr>
          </a:p>
          <a:p>
            <a:pPr algn="just" marL="12700" marR="12700" indent="172085">
              <a:lnSpc>
                <a:spcPct val="143900"/>
              </a:lnSpc>
              <a:spcBef>
                <a:spcPts val="95"/>
              </a:spcBef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ded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us,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190619"/>
            <a:ext cx="303149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5129596"/>
            <a:ext cx="5970905" cy="6381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ner.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baseline="-12345" sz="1350" spc="0">
                <a:latin typeface="Times New Roman"/>
                <a:cs typeface="Times New Roman"/>
              </a:rPr>
              <a:t>t</a:t>
            </a:r>
            <a:r>
              <a:rPr dirty="0" smtClean="0" baseline="-12345" sz="1350" spc="7">
                <a:latin typeface="Times New Roman"/>
                <a:cs typeface="Times New Roman"/>
              </a:rPr>
              <a:t>o</a:t>
            </a:r>
            <a:r>
              <a:rPr dirty="0" smtClean="0" baseline="-12345" sz="1350" spc="0">
                <a:latin typeface="Times New Roman"/>
                <a:cs typeface="Times New Roman"/>
              </a:rPr>
              <a:t>tal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7228585"/>
            <a:ext cx="51460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Set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√</a:t>
            </a:r>
            <a:r>
              <a:rPr dirty="0" smtClean="0" sz="1400" spc="0">
                <a:latin typeface="Times New Roman"/>
                <a:cs typeface="Times New Roman"/>
              </a:rPr>
              <a:t>2 (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dB 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l)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28975" y="3526149"/>
            <a:ext cx="912107" cy="5480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390775" y="5930888"/>
            <a:ext cx="3194736" cy="1005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467225" y="7248397"/>
            <a:ext cx="142875" cy="0"/>
          </a:xfrm>
          <a:custGeom>
            <a:avLst/>
            <a:gdLst/>
            <a:ahLst/>
            <a:cxnLst/>
            <a:rect l="l" t="t" r="r" b="b"/>
            <a:pathLst>
              <a:path w="142875" h="0">
                <a:moveTo>
                  <a:pt x="0" y="0"/>
                </a:moveTo>
                <a:lnTo>
                  <a:pt x="14287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981325" y="7563478"/>
            <a:ext cx="1947004" cy="52256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12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888997"/>
            <a:ext cx="4953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2756154"/>
            <a:ext cx="1394460" cy="660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2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189095"/>
            <a:ext cx="51136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2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regi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857500" y="1800872"/>
            <a:ext cx="1845096" cy="5237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876550" y="2609838"/>
            <a:ext cx="1607149" cy="4953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933700" y="3438532"/>
            <a:ext cx="1396952" cy="5238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647950" y="4638679"/>
            <a:ext cx="1971664" cy="3333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266825" y="5161905"/>
            <a:ext cx="4887119" cy="20097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422903" y="7330440"/>
            <a:ext cx="650748" cy="2255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59153" y="7315454"/>
            <a:ext cx="5180330" cy="621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40894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5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ffe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of an incr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ased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10" i="1">
                <a:latin typeface="Times New Roman"/>
                <a:cs typeface="Times New Roman"/>
              </a:rPr>
              <a:t>u</a:t>
            </a:r>
            <a:r>
              <a:rPr dirty="0" smtClean="0" sz="1200" spc="0" i="1">
                <a:latin typeface="Times New Roman"/>
                <a:cs typeface="Times New Roman"/>
              </a:rPr>
              <a:t>mb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r of stages on the 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u</a:t>
            </a:r>
            <a:r>
              <a:rPr dirty="0" smtClean="0" sz="1200" spc="10" i="1">
                <a:latin typeface="Times New Roman"/>
                <a:cs typeface="Times New Roman"/>
              </a:rPr>
              <a:t>t</a:t>
            </a:r>
            <a:r>
              <a:rPr dirty="0" smtClean="0" sz="1200" spc="0" i="1">
                <a:latin typeface="Times New Roman"/>
                <a:cs typeface="Times New Roman"/>
              </a:rPr>
              <a:t>off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ies and the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b</a:t>
            </a:r>
            <a:r>
              <a:rPr dirty="0" smtClean="0" sz="1200" spc="0" i="1">
                <a:latin typeface="Times New Roman"/>
                <a:cs typeface="Times New Roman"/>
              </a:rPr>
              <a:t>andwidt</a:t>
            </a:r>
            <a:r>
              <a:rPr dirty="0" smtClean="0" sz="1200" spc="5" i="1">
                <a:latin typeface="Times New Roman"/>
                <a:cs typeface="Times New Roman"/>
              </a:rPr>
              <a:t>h</a:t>
            </a:r>
            <a:r>
              <a:rPr dirty="0" smtClean="0" sz="800" spc="0" i="1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13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795332"/>
            <a:ext cx="5971540" cy="136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9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x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90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(</a:t>
            </a:r>
            <a:r>
              <a:rPr dirty="0" smtClean="0" sz="1400" spc="0" b="1" i="1">
                <a:latin typeface="Times New Roman"/>
                <a:cs typeface="Times New Roman"/>
              </a:rPr>
              <a:t>1):</a:t>
            </a:r>
            <a:r>
              <a:rPr dirty="0" smtClean="0" sz="1400" spc="10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1.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S </a:t>
            </a:r>
            <a:r>
              <a:rPr dirty="0" smtClean="0" baseline="-12345" sz="1350" spc="-9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9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C </a:t>
            </a:r>
            <a:r>
              <a:rPr dirty="0" smtClean="0" baseline="-12345" sz="135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1</a:t>
            </a:r>
            <a:r>
              <a:rPr dirty="0" smtClean="0" baseline="-12345" sz="1350" spc="4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kΩ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2 </a:t>
            </a:r>
            <a:r>
              <a:rPr dirty="0" smtClean="0" baseline="-12345" sz="1350" spc="-89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kΩ 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C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kΩ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L </a:t>
            </a:r>
            <a:r>
              <a:rPr dirty="0" smtClean="0" baseline="-12345" sz="1350" spc="-17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2.2kΩ 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β 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baseline="-12345" sz="1350" spc="-7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C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20v 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20">
                <a:latin typeface="Times New Roman"/>
                <a:cs typeface="Times New Roman"/>
              </a:rPr>
              <a:t>∞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2536190">
              <a:lnSpc>
                <a:spcPct val="100000"/>
              </a:lnSpc>
            </a:pPr>
            <a:r>
              <a:rPr dirty="0" smtClean="0" sz="1400" spc="-5" b="1" i="1">
                <a:latin typeface="Times New Roman"/>
                <a:cs typeface="Times New Roman"/>
              </a:rPr>
              <a:t>S</a:t>
            </a:r>
            <a:r>
              <a:rPr dirty="0" smtClean="0" sz="1400" spc="5" b="1" i="1">
                <a:latin typeface="Times New Roman"/>
                <a:cs typeface="Times New Roman"/>
              </a:rPr>
              <a:t>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: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vo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658234"/>
            <a:ext cx="514350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355">
                <a:latin typeface="Cambria Math"/>
                <a:cs typeface="Cambria Math"/>
              </a:rPr>
              <a:t> </a:t>
            </a:r>
            <a:r>
              <a:rPr dirty="0" smtClean="0" baseline="-15432" sz="1350" spc="615">
                <a:latin typeface="Cambria Math"/>
                <a:cs typeface="Cambria Math"/>
              </a:rPr>
              <a:t> </a:t>
            </a:r>
            <a:r>
              <a:rPr dirty="0" smtClean="0" baseline="-15432" sz="1350" spc="615">
                <a:latin typeface="Cambria Math"/>
                <a:cs typeface="Cambria Math"/>
              </a:rPr>
              <a:t> </a:t>
            </a:r>
            <a:r>
              <a:rPr dirty="0" smtClean="0" baseline="-15432" sz="1350" spc="5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baseline="-38461" sz="1950" spc="802">
                <a:latin typeface="Cambria Math"/>
                <a:cs typeface="Cambria Math"/>
              </a:rPr>
              <a:t> </a:t>
            </a:r>
            <a:endParaRPr baseline="-38461" sz="19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4394" y="3452495"/>
            <a:ext cx="38100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0683" sz="1950" spc="765">
                <a:latin typeface="Cambria Math"/>
                <a:cs typeface="Cambria Math"/>
              </a:rPr>
              <a:t> </a:t>
            </a:r>
            <a:r>
              <a:rPr dirty="0" smtClean="0" sz="900" spc="370">
                <a:latin typeface="Cambria Math"/>
                <a:cs typeface="Cambria Math"/>
              </a:rPr>
              <a:t> </a:t>
            </a:r>
            <a:r>
              <a:rPr dirty="0" smtClean="0" baseline="10683" sz="1950" spc="315">
                <a:latin typeface="Cambria Math"/>
                <a:cs typeface="Cambria Math"/>
              </a:rPr>
              <a:t> </a:t>
            </a:r>
            <a:r>
              <a:rPr dirty="0" smtClean="0" sz="900" spc="254">
                <a:latin typeface="Cambria Math"/>
                <a:cs typeface="Cambria Math"/>
              </a:rPr>
              <a:t> 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5061" y="3803015"/>
            <a:ext cx="46355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4175" algn="l"/>
              </a:tabLst>
            </a:pPr>
            <a:r>
              <a:rPr dirty="0" smtClean="0" sz="900" spc="320">
                <a:latin typeface="Cambria Math"/>
                <a:cs typeface="Cambria Math"/>
              </a:rPr>
              <a:t> </a:t>
            </a:r>
            <a:r>
              <a:rPr dirty="0" smtClean="0" sz="900" spc="320">
                <a:latin typeface="Cambria Math"/>
                <a:cs typeface="Cambria Math"/>
              </a:rPr>
              <a:t>	</a:t>
            </a:r>
            <a:r>
              <a:rPr dirty="0" smtClean="0" sz="900" spc="32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98702" y="3610228"/>
            <a:ext cx="544068" cy="0"/>
          </a:xfrm>
          <a:custGeom>
            <a:avLst/>
            <a:gdLst/>
            <a:ahLst/>
            <a:cxnLst/>
            <a:rect l="l" t="t" r="r" b="b"/>
            <a:pathLst>
              <a:path w="544068" h="0">
                <a:moveTo>
                  <a:pt x="0" y="0"/>
                </a:moveTo>
                <a:lnTo>
                  <a:pt x="54406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057654" y="3610228"/>
            <a:ext cx="969568" cy="0"/>
          </a:xfrm>
          <a:custGeom>
            <a:avLst/>
            <a:gdLst/>
            <a:ahLst/>
            <a:cxnLst/>
            <a:rect l="l" t="t" r="r" b="b"/>
            <a:pathLst>
              <a:path w="969568" h="0">
                <a:moveTo>
                  <a:pt x="0" y="0"/>
                </a:moveTo>
                <a:lnTo>
                  <a:pt x="96956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94789" y="3658234"/>
            <a:ext cx="2036445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58419">
              <a:lnSpc>
                <a:spcPts val="85"/>
              </a:lnSpc>
              <a:tabLst>
                <a:tab pos="124333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algn="ctr">
              <a:lnSpc>
                <a:spcPts val="1135"/>
              </a:lnSpc>
              <a:tabLst>
                <a:tab pos="549910" algn="l"/>
                <a:tab pos="182753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-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28773" y="3368167"/>
            <a:ext cx="149034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13155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7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-15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42182" y="3610228"/>
            <a:ext cx="368807" cy="0"/>
          </a:xfrm>
          <a:custGeom>
            <a:avLst/>
            <a:gdLst/>
            <a:ahLst/>
            <a:cxnLst/>
            <a:rect l="l" t="t" r="r" b="b"/>
            <a:pathLst>
              <a:path w="368807" h="0">
                <a:moveTo>
                  <a:pt x="0" y="0"/>
                </a:moveTo>
                <a:lnTo>
                  <a:pt x="368807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644010" y="3658234"/>
            <a:ext cx="37592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66748" y="4238116"/>
            <a:ext cx="187452" cy="0"/>
          </a:xfrm>
          <a:custGeom>
            <a:avLst/>
            <a:gdLst/>
            <a:ahLst/>
            <a:cxnLst/>
            <a:rect l="l" t="t" r="r" b="b"/>
            <a:pathLst>
              <a:path w="187452" h="0">
                <a:moveTo>
                  <a:pt x="0" y="0"/>
                </a:moveTo>
                <a:lnTo>
                  <a:pt x="18745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02004" y="4286122"/>
            <a:ext cx="734060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97535" algn="l"/>
              </a:tabLst>
            </a:pPr>
            <a:r>
              <a:rPr dirty="0" smtClean="0" sz="1300" spc="125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baseline="-38461" sz="1950" spc="802">
                <a:latin typeface="Cambria Math"/>
                <a:cs typeface="Cambria Math"/>
              </a:rPr>
              <a:t> </a:t>
            </a:r>
            <a:r>
              <a:rPr dirty="0" smtClean="0" baseline="-38461" sz="1950" spc="802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64666" y="4161154"/>
            <a:ext cx="1105535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3860" algn="l"/>
              </a:tabLst>
            </a:pPr>
            <a:r>
              <a:rPr dirty="0" smtClean="0" sz="1300" spc="355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56105" y="4316603"/>
            <a:ext cx="9906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7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55977" y="4397375"/>
            <a:ext cx="32004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69033" y="4238116"/>
            <a:ext cx="693419" cy="0"/>
          </a:xfrm>
          <a:custGeom>
            <a:avLst/>
            <a:gdLst/>
            <a:ahLst/>
            <a:cxnLst/>
            <a:rect l="l" t="t" r="r" b="b"/>
            <a:pathLst>
              <a:path w="693419" h="0">
                <a:moveTo>
                  <a:pt x="0" y="0"/>
                </a:moveTo>
                <a:lnTo>
                  <a:pt x="69341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577719" y="4238116"/>
            <a:ext cx="310895" cy="0"/>
          </a:xfrm>
          <a:custGeom>
            <a:avLst/>
            <a:gdLst/>
            <a:ahLst/>
            <a:cxnLst/>
            <a:rect l="l" t="t" r="r" b="b"/>
            <a:pathLst>
              <a:path w="310895" h="0">
                <a:moveTo>
                  <a:pt x="0" y="0"/>
                </a:moveTo>
                <a:lnTo>
                  <a:pt x="310895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395473" y="4161154"/>
            <a:ext cx="1273810" cy="280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2245">
              <a:lnSpc>
                <a:spcPts val="35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025"/>
              </a:lnSpc>
              <a:tabLst>
                <a:tab pos="53975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67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33"/>
              </a:spcBef>
            </a:pPr>
            <a:endParaRPr sz="800"/>
          </a:p>
          <a:p>
            <a:pPr marL="189865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53032" y="4866004"/>
            <a:ext cx="553211" cy="0"/>
          </a:xfrm>
          <a:custGeom>
            <a:avLst/>
            <a:gdLst/>
            <a:ahLst/>
            <a:cxnLst/>
            <a:rect l="l" t="t" r="r" b="b"/>
            <a:pathLst>
              <a:path w="553212" h="0">
                <a:moveTo>
                  <a:pt x="0" y="0"/>
                </a:moveTo>
                <a:lnTo>
                  <a:pt x="55321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902004" y="4623942"/>
            <a:ext cx="1643380" cy="445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11480">
              <a:lnSpc>
                <a:spcPts val="1395"/>
              </a:lnSpc>
            </a:pP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665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145"/>
              </a:lnSpc>
            </a:pP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baseline="-38461" sz="1950" spc="644">
                <a:latin typeface="Cambria Math"/>
                <a:cs typeface="Cambria Math"/>
              </a:rPr>
              <a:t> </a:t>
            </a:r>
            <a:r>
              <a:rPr dirty="0" smtClean="0" baseline="-38461" sz="1950" spc="-44">
                <a:latin typeface="Cambria Math"/>
                <a:cs typeface="Cambria Math"/>
              </a:rPr>
              <a:t> </a:t>
            </a:r>
            <a:r>
              <a:rPr dirty="0" smtClean="0" baseline="-38461" sz="1950" spc="644">
                <a:latin typeface="Cambria Math"/>
                <a:cs typeface="Cambria Math"/>
              </a:rPr>
              <a:t>  </a:t>
            </a:r>
            <a:r>
              <a:rPr dirty="0" smtClean="0" baseline="-38461" sz="1950" spc="1005">
                <a:latin typeface="Cambria Math"/>
                <a:cs typeface="Cambria Math"/>
              </a:rPr>
              <a:t> </a:t>
            </a:r>
            <a:r>
              <a:rPr dirty="0" smtClean="0" baseline="-38461" sz="1950" spc="997">
                <a:latin typeface="Cambria Math"/>
                <a:cs typeface="Cambria Math"/>
              </a:rPr>
              <a:t> </a:t>
            </a:r>
            <a:r>
              <a:rPr dirty="0" smtClean="0" baseline="-38461" sz="1950" spc="13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2004" y="5241416"/>
            <a:ext cx="290385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</a:t>
            </a:r>
            <a:r>
              <a:rPr dirty="0" smtClean="0" sz="1300" spc="47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59">
                <a:latin typeface="Cambria Math"/>
                <a:cs typeface="Cambria Math"/>
              </a:rPr>
              <a:t>     </a:t>
            </a:r>
            <a:r>
              <a:rPr dirty="0" smtClean="0" sz="1300" spc="7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02004" y="5656960"/>
            <a:ext cx="3719829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he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Mi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and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5" b="1" i="1">
                <a:latin typeface="Times New Roman"/>
                <a:cs typeface="Times New Roman"/>
              </a:rPr>
              <a:t>G</a:t>
            </a:r>
            <a:r>
              <a:rPr dirty="0" smtClean="0" sz="1400" spc="0" b="1" i="1">
                <a:latin typeface="Times New Roman"/>
                <a:cs typeface="Times New Roman"/>
              </a:rPr>
              <a:t>ain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f the 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is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de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5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309369" y="6318630"/>
            <a:ext cx="141731" cy="0"/>
          </a:xfrm>
          <a:custGeom>
            <a:avLst/>
            <a:gdLst/>
            <a:ahLst/>
            <a:cxnLst/>
            <a:rect l="l" t="t" r="r" b="b"/>
            <a:pathLst>
              <a:path w="141731" h="0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902004" y="6366636"/>
            <a:ext cx="728980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25">
                <a:latin typeface="Cambria Math"/>
                <a:cs typeface="Cambria Math"/>
              </a:rPr>
              <a:t> </a:t>
            </a:r>
            <a:r>
              <a:rPr dirty="0" smtClean="0" baseline="-15432" sz="1350" spc="457">
                <a:latin typeface="Cambria Math"/>
                <a:cs typeface="Cambria Math"/>
              </a:rPr>
              <a:t> </a:t>
            </a:r>
            <a:r>
              <a:rPr dirty="0" smtClean="0" baseline="-15432" sz="1350" spc="457">
                <a:latin typeface="Cambria Math"/>
                <a:cs typeface="Cambria Math"/>
              </a:rPr>
              <a:t> </a:t>
            </a:r>
            <a:r>
              <a:rPr dirty="0" smtClean="0" baseline="-15432" sz="1350" spc="8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11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96669" y="6241669"/>
            <a:ext cx="926465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</a:tabLst>
            </a:pPr>
            <a:r>
              <a:rPr dirty="0" smtClean="0" sz="1300" spc="210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382">
                <a:latin typeface="Cambria Math"/>
                <a:cs typeface="Cambria Math"/>
              </a:rPr>
              <a:t> </a:t>
            </a:r>
            <a:r>
              <a:rPr dirty="0" smtClean="0" baseline="-15432" sz="1350" spc="-172">
                <a:latin typeface="Cambria Math"/>
                <a:cs typeface="Cambria Math"/>
              </a:rPr>
              <a:t> </a:t>
            </a:r>
            <a:r>
              <a:rPr dirty="0" smtClean="0" sz="1300" spc="390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34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83538" y="6397116"/>
            <a:ext cx="6604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14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68170" y="6312789"/>
            <a:ext cx="104139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32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18461" y="6397116"/>
            <a:ext cx="8763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28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664461" y="6318630"/>
            <a:ext cx="556260" cy="0"/>
          </a:xfrm>
          <a:custGeom>
            <a:avLst/>
            <a:gdLst/>
            <a:ahLst/>
            <a:cxnLst/>
            <a:rect l="l" t="t" r="r" b="b"/>
            <a:pathLst>
              <a:path w="556260" h="0">
                <a:moveTo>
                  <a:pt x="0" y="0"/>
                </a:moveTo>
                <a:lnTo>
                  <a:pt x="55626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253742" y="6366636"/>
            <a:ext cx="31813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74163" y="6076569"/>
            <a:ext cx="110109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</a:t>
            </a:r>
            <a:r>
              <a:rPr dirty="0" smtClean="0" sz="1300" spc="390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56102" y="6312789"/>
            <a:ext cx="53848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586863" y="6318630"/>
            <a:ext cx="1075943" cy="0"/>
          </a:xfrm>
          <a:custGeom>
            <a:avLst/>
            <a:gdLst/>
            <a:ahLst/>
            <a:cxnLst/>
            <a:rect l="l" t="t" r="r" b="b"/>
            <a:pathLst>
              <a:path w="1075943" h="0">
                <a:moveTo>
                  <a:pt x="0" y="0"/>
                </a:moveTo>
                <a:lnTo>
                  <a:pt x="1075943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695827" y="6201536"/>
            <a:ext cx="62484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02004" y="6720713"/>
            <a:ext cx="3709035" cy="6743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 b="1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b="1" i="1">
                <a:latin typeface="Times New Roman"/>
                <a:cs typeface="Times New Roman"/>
              </a:rPr>
              <a:t>s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r>
              <a:rPr dirty="0" smtClean="0" baseline="-15432" sz="1350" spc="8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baseline="-15432" sz="1350" spc="555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555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607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329182" y="7798815"/>
            <a:ext cx="499871" cy="0"/>
          </a:xfrm>
          <a:custGeom>
            <a:avLst/>
            <a:gdLst/>
            <a:ahLst/>
            <a:cxnLst/>
            <a:rect l="l" t="t" r="r" b="b"/>
            <a:pathLst>
              <a:path w="499871" h="0">
                <a:moveTo>
                  <a:pt x="0" y="0"/>
                </a:moveTo>
                <a:lnTo>
                  <a:pt x="499871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2043938" y="7798815"/>
            <a:ext cx="1600453" cy="0"/>
          </a:xfrm>
          <a:custGeom>
            <a:avLst/>
            <a:gdLst/>
            <a:ahLst/>
            <a:cxnLst/>
            <a:rect l="l" t="t" r="r" b="b"/>
            <a:pathLst>
              <a:path w="1600453" h="0">
                <a:moveTo>
                  <a:pt x="0" y="0"/>
                </a:moveTo>
                <a:lnTo>
                  <a:pt x="1600453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902004" y="7792973"/>
            <a:ext cx="359854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434">
                <a:latin typeface="Cambria Math"/>
                <a:cs typeface="Cambria Math"/>
              </a:rPr>
              <a:t> </a:t>
            </a:r>
            <a:r>
              <a:rPr dirty="0" smtClean="0" baseline="37037" sz="1350" spc="442">
                <a:latin typeface="Cambria Math"/>
                <a:cs typeface="Cambria Math"/>
              </a:rPr>
              <a:t> </a:t>
            </a:r>
            <a:r>
              <a:rPr dirty="0" smtClean="0" baseline="37037" sz="1350" spc="442">
                <a:latin typeface="Cambria Math"/>
                <a:cs typeface="Cambria Math"/>
              </a:rPr>
              <a:t> </a:t>
            </a:r>
            <a:r>
              <a:rPr dirty="0" smtClean="0" baseline="37037" sz="1350" spc="60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1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 </a:t>
            </a:r>
            <a:r>
              <a:rPr dirty="0" smtClean="0" sz="1300" spc="-75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-7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0">
                <a:latin typeface="Cambria Math"/>
                <a:cs typeface="Cambria Math"/>
              </a:rPr>
              <a:t>)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-44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7">
                <a:latin typeface="Cambria Math"/>
                <a:cs typeface="Cambria Math"/>
              </a:rPr>
              <a:t> </a:t>
            </a:r>
            <a:r>
              <a:rPr dirty="0" smtClean="0" baseline="38461" sz="1950" spc="892">
                <a:latin typeface="Cambria Math"/>
                <a:cs typeface="Cambria Math"/>
              </a:rPr>
              <a:t> </a:t>
            </a:r>
            <a:r>
              <a:rPr dirty="0" smtClean="0" baseline="38461" sz="1950" spc="502">
                <a:latin typeface="Cambria Math"/>
                <a:cs typeface="Cambria Math"/>
              </a:rPr>
              <a:t> </a:t>
            </a:r>
            <a:endParaRPr baseline="38461" sz="195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520697" y="7721854"/>
            <a:ext cx="138239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77620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12138" y="7991602"/>
            <a:ext cx="220979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14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   </a:t>
            </a:r>
            <a:r>
              <a:rPr dirty="0" smtClean="0" sz="900" spc="-5">
                <a:latin typeface="Cambria Math"/>
                <a:cs typeface="Cambria Math"/>
              </a:rPr>
              <a:t> </a:t>
            </a:r>
            <a:r>
              <a:rPr dirty="0" smtClean="0" sz="900" spc="23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458334" y="3057542"/>
            <a:ext cx="3018508" cy="21335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794247" y="5306567"/>
            <a:ext cx="679703" cy="2636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5873877" y="5291201"/>
            <a:ext cx="3962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14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939290"/>
            <a:ext cx="487680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 b="1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b="1" i="1">
                <a:latin typeface="Times New Roman"/>
                <a:cs typeface="Times New Roman"/>
              </a:rPr>
              <a:t>c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2614930"/>
            <a:ext cx="141605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405">
                <a:latin typeface="Cambria Math"/>
                <a:cs typeface="Cambria Math"/>
              </a:rPr>
              <a:t> </a:t>
            </a:r>
            <a:r>
              <a:rPr dirty="0" smtClean="0" baseline="37037" sz="1350" spc="412">
                <a:latin typeface="Cambria Math"/>
                <a:cs typeface="Cambria Math"/>
              </a:rPr>
              <a:t> </a:t>
            </a:r>
            <a:r>
              <a:rPr dirty="0" smtClean="0" baseline="37037" sz="1350" spc="412">
                <a:latin typeface="Cambria Math"/>
                <a:cs typeface="Cambria Math"/>
              </a:rPr>
              <a:t> </a:t>
            </a:r>
            <a:r>
              <a:rPr dirty="0" smtClean="0" baseline="37037" sz="1350" spc="6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27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0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 </a:t>
            </a:r>
            <a:r>
              <a:rPr dirty="0" smtClean="0" sz="1300" spc="2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-2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5873" y="2378709"/>
            <a:ext cx="116839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6145" y="2813557"/>
            <a:ext cx="690245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8620" algn="l"/>
                <a:tab pos="619125" algn="l"/>
              </a:tabLst>
            </a:pPr>
            <a:r>
              <a:rPr dirty="0" smtClean="0" sz="900" spc="330">
                <a:latin typeface="Cambria Math"/>
                <a:cs typeface="Cambria Math"/>
              </a:rPr>
              <a:t> </a:t>
            </a:r>
            <a:r>
              <a:rPr dirty="0" smtClean="0" sz="900" spc="330">
                <a:latin typeface="Cambria Math"/>
                <a:cs typeface="Cambria Math"/>
              </a:rPr>
              <a:t>	</a:t>
            </a:r>
            <a:r>
              <a:rPr dirty="0" smtClean="0" sz="900" spc="290">
                <a:latin typeface="Cambria Math"/>
                <a:cs typeface="Cambria Math"/>
              </a:rPr>
              <a:t> </a:t>
            </a:r>
            <a:r>
              <a:rPr dirty="0" smtClean="0" sz="900" spc="290">
                <a:latin typeface="Cambria Math"/>
                <a:cs typeface="Cambria Math"/>
              </a:rPr>
              <a:t>	</a:t>
            </a:r>
            <a:r>
              <a:rPr dirty="0" smtClean="0" sz="900" spc="254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26133" y="2620772"/>
            <a:ext cx="1037843" cy="0"/>
          </a:xfrm>
          <a:custGeom>
            <a:avLst/>
            <a:gdLst/>
            <a:ahLst/>
            <a:cxnLst/>
            <a:rect l="l" t="t" r="r" b="b"/>
            <a:pathLst>
              <a:path w="1037843" h="0">
                <a:moveTo>
                  <a:pt x="0" y="0"/>
                </a:moveTo>
                <a:lnTo>
                  <a:pt x="1037843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13761" y="2503678"/>
            <a:ext cx="5969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2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78379" y="2668778"/>
            <a:ext cx="1217295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382">
                <a:latin typeface="Cambria Math"/>
                <a:cs typeface="Cambria Math"/>
              </a:rPr>
              <a:t> </a:t>
            </a:r>
            <a:r>
              <a:rPr dirty="0" smtClean="0" baseline="-15432" sz="1350" spc="-172">
                <a:latin typeface="Cambria Math"/>
                <a:cs typeface="Cambria Math"/>
              </a:rPr>
              <a:t> </a:t>
            </a:r>
            <a:r>
              <a:rPr dirty="0" smtClean="0" sz="1300" spc="390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382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83868" y="3250564"/>
            <a:ext cx="1908302" cy="0"/>
          </a:xfrm>
          <a:custGeom>
            <a:avLst/>
            <a:gdLst/>
            <a:ahLst/>
            <a:cxnLst/>
            <a:rect l="l" t="t" r="r" b="b"/>
            <a:pathLst>
              <a:path w="1908302" h="0">
                <a:moveTo>
                  <a:pt x="0" y="0"/>
                </a:moveTo>
                <a:lnTo>
                  <a:pt x="1908302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902004" y="3008503"/>
            <a:ext cx="2946400" cy="886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674370">
              <a:lnSpc>
                <a:spcPts val="1395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-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1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7">
                <a:latin typeface="Cambria Math"/>
                <a:cs typeface="Cambria Math"/>
              </a:rPr>
              <a:t>)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-44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644">
                <a:latin typeface="Cambria Math"/>
                <a:cs typeface="Cambria Math"/>
              </a:rPr>
              <a:t> </a:t>
            </a:r>
            <a:r>
              <a:rPr dirty="0" smtClean="0" baseline="38461" sz="1950" spc="892">
                <a:latin typeface="Cambria Math"/>
                <a:cs typeface="Cambria Math"/>
              </a:rPr>
              <a:t> </a:t>
            </a:r>
            <a:r>
              <a:rPr dirty="0" smtClean="0" baseline="38461" sz="1950" spc="502">
                <a:latin typeface="Cambria Math"/>
                <a:cs typeface="Cambria Math"/>
              </a:rPr>
              <a:t> </a:t>
            </a:r>
            <a:endParaRPr baseline="38461" sz="1950">
              <a:latin typeface="Cambria Math"/>
              <a:cs typeface="Cambria Math"/>
            </a:endParaRPr>
          </a:p>
          <a:p>
            <a:pPr>
              <a:lnSpc>
                <a:spcPts val="650"/>
              </a:lnSpc>
              <a:spcBef>
                <a:spcPts val="26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 b="1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b="1" i="1">
                <a:latin typeface="Times New Roman"/>
                <a:cs typeface="Times New Roman"/>
              </a:rPr>
              <a:t>E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38580" y="4224654"/>
            <a:ext cx="797560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 </a:t>
            </a:r>
            <a:r>
              <a:rPr dirty="0" smtClean="0" baseline="-15432" sz="1350" spc="-157">
                <a:latin typeface="Cambria Math"/>
                <a:cs typeface="Cambria Math"/>
              </a:rPr>
              <a:t> </a:t>
            </a:r>
            <a:r>
              <a:rPr dirty="0" smtClean="0" sz="1300" spc="395">
                <a:latin typeface="Cambria Math"/>
                <a:cs typeface="Cambria Math"/>
              </a:rPr>
              <a:t> </a:t>
            </a:r>
            <a:r>
              <a:rPr dirty="0" smtClean="0" sz="1300" spc="-85">
                <a:latin typeface="Cambria Math"/>
                <a:cs typeface="Cambria Math"/>
              </a:rPr>
              <a:t> </a:t>
            </a:r>
            <a:r>
              <a:rPr dirty="0" smtClean="0" sz="1300" spc="95">
                <a:latin typeface="Cambria Math"/>
                <a:cs typeface="Cambria Math"/>
              </a:rPr>
              <a:t>(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47773" y="4264786"/>
            <a:ext cx="453390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baseline="-15432" sz="1350" spc="555">
                <a:latin typeface="Cambria Math"/>
                <a:cs typeface="Cambria Math"/>
              </a:rPr>
              <a:t> </a:t>
            </a:r>
            <a:r>
              <a:rPr dirty="0" smtClean="0" sz="1300" spc="390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80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12366" y="4335907"/>
            <a:ext cx="12573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9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760473" y="4341748"/>
            <a:ext cx="434339" cy="0"/>
          </a:xfrm>
          <a:custGeom>
            <a:avLst/>
            <a:gdLst/>
            <a:ahLst/>
            <a:cxnLst/>
            <a:rect l="l" t="t" r="r" b="b"/>
            <a:pathLst>
              <a:path w="434339" h="0">
                <a:moveTo>
                  <a:pt x="0" y="0"/>
                </a:moveTo>
                <a:lnTo>
                  <a:pt x="43433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218689" y="4224654"/>
            <a:ext cx="42735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-30">
                <a:latin typeface="Cambria Math"/>
                <a:cs typeface="Cambria Math"/>
              </a:rPr>
              <a:t> </a:t>
            </a:r>
            <a:r>
              <a:rPr dirty="0" smtClean="0" sz="1300" spc="95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2004" y="4858892"/>
            <a:ext cx="68580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395">
                <a:latin typeface="Cambria Math"/>
                <a:cs typeface="Cambria Math"/>
              </a:rPr>
              <a:t> </a:t>
            </a:r>
            <a:r>
              <a:rPr dirty="0" smtClean="0" sz="1300" spc="-60">
                <a:latin typeface="Cambria Math"/>
                <a:cs typeface="Cambria Math"/>
              </a:rPr>
              <a:t> </a:t>
            </a:r>
            <a:r>
              <a:rPr dirty="0" smtClean="0" sz="1300" spc="95">
                <a:latin typeface="Cambria Math"/>
                <a:cs typeface="Cambria Math"/>
              </a:rPr>
              <a:t>(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98422" y="4733671"/>
            <a:ext cx="88582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40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91029" y="4970145"/>
            <a:ext cx="29972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611122" y="4975986"/>
            <a:ext cx="859536" cy="0"/>
          </a:xfrm>
          <a:custGeom>
            <a:avLst/>
            <a:gdLst/>
            <a:ahLst/>
            <a:cxnLst/>
            <a:rect l="l" t="t" r="r" b="b"/>
            <a:pathLst>
              <a:path w="859536" h="0">
                <a:moveTo>
                  <a:pt x="0" y="0"/>
                </a:moveTo>
                <a:lnTo>
                  <a:pt x="85953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94533" y="4858892"/>
            <a:ext cx="81597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r>
              <a:rPr dirty="0" smtClean="0" sz="1300" spc="10">
                <a:latin typeface="Cambria Math"/>
                <a:cs typeface="Cambria Math"/>
              </a:rPr>
              <a:t> </a:t>
            </a:r>
            <a:r>
              <a:rPr dirty="0" smtClean="0" sz="1300" spc="95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2004" y="5462396"/>
            <a:ext cx="72263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395">
                <a:latin typeface="Cambria Math"/>
                <a:cs typeface="Cambria Math"/>
              </a:rPr>
              <a:t> </a:t>
            </a:r>
            <a:r>
              <a:rPr dirty="0" smtClean="0" sz="1300" spc="-60">
                <a:latin typeface="Cambria Math"/>
                <a:cs typeface="Cambria Math"/>
              </a:rPr>
              <a:t> </a:t>
            </a:r>
            <a:r>
              <a:rPr dirty="0" smtClean="0" sz="1300" spc="95">
                <a:latin typeface="Cambria Math"/>
                <a:cs typeface="Cambria Math"/>
              </a:rPr>
              <a:t>(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34998" y="5502528"/>
            <a:ext cx="32004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44142" y="5573648"/>
            <a:ext cx="29972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47698" y="5579490"/>
            <a:ext cx="294131" cy="0"/>
          </a:xfrm>
          <a:custGeom>
            <a:avLst/>
            <a:gdLst/>
            <a:ahLst/>
            <a:cxnLst/>
            <a:rect l="l" t="t" r="r" b="b"/>
            <a:pathLst>
              <a:path w="294131" h="0">
                <a:moveTo>
                  <a:pt x="0" y="0"/>
                </a:moveTo>
                <a:lnTo>
                  <a:pt x="29413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965705" y="5462396"/>
            <a:ext cx="81597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r>
              <a:rPr dirty="0" smtClean="0" sz="1300" spc="480">
                <a:latin typeface="Cambria Math"/>
                <a:cs typeface="Cambria Math"/>
              </a:rPr>
              <a:t> </a:t>
            </a:r>
            <a:r>
              <a:rPr dirty="0" smtClean="0" sz="1300" spc="95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02004" y="5959221"/>
            <a:ext cx="1715770" cy="1044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40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r>
              <a:rPr dirty="0" smtClean="0" sz="1300" spc="-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</a:t>
            </a:r>
            <a:r>
              <a:rPr dirty="0" smtClean="0" sz="1300" spc="47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endParaRPr baseline="2136" sz="1950">
              <a:latin typeface="Cambria Math"/>
              <a:cs typeface="Cambria Math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40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24330" y="7624317"/>
            <a:ext cx="26035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285">
                <a:latin typeface="Cambria Math"/>
                <a:cs typeface="Cambria Math"/>
              </a:rPr>
              <a:t> </a:t>
            </a:r>
            <a:r>
              <a:rPr dirty="0" smtClean="0" sz="900" spc="285">
                <a:latin typeface="Cambria Math"/>
                <a:cs typeface="Cambria Math"/>
              </a:rPr>
              <a:t>   </a:t>
            </a:r>
            <a:r>
              <a:rPr dirty="0" smtClean="0" sz="900" spc="-10">
                <a:latin typeface="Cambria Math"/>
                <a:cs typeface="Cambria Math"/>
              </a:rPr>
              <a:t> </a:t>
            </a:r>
            <a:r>
              <a:rPr dirty="0" smtClean="0" sz="900" spc="37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341374" y="7431532"/>
            <a:ext cx="541019" cy="0"/>
          </a:xfrm>
          <a:custGeom>
            <a:avLst/>
            <a:gdLst/>
            <a:ahLst/>
            <a:cxnLst/>
            <a:rect l="l" t="t" r="r" b="b"/>
            <a:pathLst>
              <a:path w="541019" h="0">
                <a:moveTo>
                  <a:pt x="0" y="0"/>
                </a:moveTo>
                <a:lnTo>
                  <a:pt x="54101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2097277" y="7431532"/>
            <a:ext cx="1600453" cy="0"/>
          </a:xfrm>
          <a:custGeom>
            <a:avLst/>
            <a:gdLst/>
            <a:ahLst/>
            <a:cxnLst/>
            <a:rect l="l" t="t" r="r" b="b"/>
            <a:pathLst>
              <a:path w="1600453" h="0">
                <a:moveTo>
                  <a:pt x="0" y="0"/>
                </a:moveTo>
                <a:lnTo>
                  <a:pt x="1600453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902004" y="7425690"/>
            <a:ext cx="365188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487">
                <a:latin typeface="Cambria Math"/>
                <a:cs typeface="Cambria Math"/>
              </a:rPr>
              <a:t> </a:t>
            </a:r>
            <a:r>
              <a:rPr dirty="0" smtClean="0" baseline="37037" sz="1350" spc="494">
                <a:latin typeface="Cambria Math"/>
                <a:cs typeface="Cambria Math"/>
              </a:rPr>
              <a:t> </a:t>
            </a:r>
            <a:r>
              <a:rPr dirty="0" smtClean="0" baseline="37037" sz="1350" spc="494">
                <a:latin typeface="Cambria Math"/>
                <a:cs typeface="Cambria Math"/>
              </a:rPr>
              <a:t> </a:t>
            </a:r>
            <a:r>
              <a:rPr dirty="0" smtClean="0" baseline="37037" sz="1350" spc="89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1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-20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 </a:t>
            </a:r>
            <a:r>
              <a:rPr dirty="0" smtClean="0" sz="1300" spc="80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-7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</a:t>
            </a:r>
            <a:r>
              <a:rPr dirty="0" smtClean="0" sz="1300" spc="475">
                <a:latin typeface="Cambria Math"/>
                <a:cs typeface="Cambria Math"/>
              </a:rPr>
              <a:t> </a:t>
            </a:r>
            <a:r>
              <a:rPr dirty="0" smtClean="0" baseline="2136" sz="1950" spc="0">
                <a:latin typeface="Cambria Math"/>
                <a:cs typeface="Cambria Math"/>
              </a:rPr>
              <a:t>)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-44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7">
                <a:latin typeface="Cambria Math"/>
                <a:cs typeface="Cambria Math"/>
              </a:rPr>
              <a:t> </a:t>
            </a:r>
            <a:r>
              <a:rPr dirty="0" smtClean="0" baseline="38461" sz="1950" spc="892">
                <a:latin typeface="Cambria Math"/>
                <a:cs typeface="Cambria Math"/>
              </a:rPr>
              <a:t> </a:t>
            </a:r>
            <a:r>
              <a:rPr dirty="0" smtClean="0" baseline="38461" sz="1950" spc="502">
                <a:latin typeface="Cambria Math"/>
                <a:cs typeface="Cambria Math"/>
              </a:rPr>
              <a:t> </a:t>
            </a:r>
            <a:endParaRPr baseline="38461" sz="195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15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52702" y="7354569"/>
            <a:ext cx="140335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99210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02004" y="7815326"/>
            <a:ext cx="5948680" cy="481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f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L</a:t>
            </a:r>
            <a:r>
              <a:rPr dirty="0" smtClean="0" baseline="-12345" sz="1350" spc="0" i="1">
                <a:latin typeface="Times New Roman"/>
                <a:cs typeface="Times New Roman"/>
              </a:rPr>
              <a:t>E</a:t>
            </a:r>
            <a:r>
              <a:rPr dirty="0" smtClean="0" baseline="-12345" sz="1350" spc="7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&gt;&gt;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f</a:t>
            </a:r>
            <a:r>
              <a:rPr dirty="0" smtClean="0" baseline="-12345" sz="1350" spc="0" i="1">
                <a:latin typeface="Times New Roman"/>
                <a:cs typeface="Times New Roman"/>
              </a:rPr>
              <a:t>LC</a:t>
            </a:r>
            <a:r>
              <a:rPr dirty="0" smtClean="0" baseline="-12345" sz="1350" spc="-1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baseline="-12345" sz="1350" spc="0" i="1">
                <a:latin typeface="Times New Roman"/>
                <a:cs typeface="Times New Roman"/>
              </a:rPr>
              <a:t>LS </a:t>
            </a:r>
            <a:r>
              <a:rPr dirty="0" smtClean="0" baseline="-12345" sz="1350" spc="-16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i="1">
                <a:latin typeface="Times New Roman"/>
                <a:cs typeface="Times New Roman"/>
              </a:rPr>
              <a:t>E </a:t>
            </a:r>
            <a:r>
              <a:rPr dirty="0" smtClean="0" baseline="-12345" sz="1350" spc="-15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2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795332"/>
            <a:ext cx="5971540" cy="136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9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x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9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(</a:t>
            </a:r>
            <a:r>
              <a:rPr dirty="0" smtClean="0" sz="1400" spc="5" b="1" i="1">
                <a:latin typeface="Times New Roman"/>
                <a:cs typeface="Times New Roman"/>
              </a:rPr>
              <a:t>2</a:t>
            </a:r>
            <a:r>
              <a:rPr dirty="0" smtClean="0" sz="1400" spc="0" b="1" i="1">
                <a:latin typeface="Times New Roman"/>
                <a:cs typeface="Times New Roman"/>
              </a:rPr>
              <a:t>):</a:t>
            </a:r>
            <a:r>
              <a:rPr dirty="0" smtClean="0" sz="1400" spc="9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ig</a:t>
            </a:r>
            <a:r>
              <a:rPr dirty="0" smtClean="0" sz="1400" spc="3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eters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S </a:t>
            </a:r>
            <a:r>
              <a:rPr dirty="0" smtClean="0" baseline="-12345" sz="1350" spc="-2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10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C </a:t>
            </a:r>
            <a:r>
              <a:rPr dirty="0" smtClean="0" baseline="-12345" sz="135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5">
                <a:latin typeface="Times New Roman"/>
                <a:cs typeface="Times New Roman"/>
              </a:rPr>
              <a:t>µ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S</a:t>
            </a:r>
            <a:r>
              <a:rPr dirty="0" smtClean="0" baseline="-12345" sz="135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1kΩ,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1</a:t>
            </a:r>
            <a:r>
              <a:rPr dirty="0" smtClean="0" baseline="-12345" sz="135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kΩ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2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kΩ 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E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Ω 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C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4kΩ 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L </a:t>
            </a:r>
            <a:r>
              <a:rPr dirty="0" smtClean="0" baseline="-12345" sz="1350" spc="-17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kΩ 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β 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baseline="-12345" sz="1350" spc="-7">
                <a:latin typeface="Times New Roman"/>
                <a:cs typeface="Times New Roman"/>
              </a:rPr>
              <a:t>C</a:t>
            </a:r>
            <a:r>
              <a:rPr dirty="0" smtClean="0" baseline="-12345" sz="1350" spc="0">
                <a:latin typeface="Times New Roman"/>
                <a:cs typeface="Times New Roman"/>
              </a:rPr>
              <a:t>C </a:t>
            </a:r>
            <a:r>
              <a:rPr dirty="0" smtClean="0" baseline="-12345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20v 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baseline="-12345" sz="1350" spc="0">
                <a:latin typeface="Times New Roman"/>
                <a:cs typeface="Times New Roman"/>
              </a:rPr>
              <a:t>o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∞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253746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</a:t>
            </a:r>
            <a:r>
              <a:rPr dirty="0" smtClean="0" sz="1400" spc="5" b="1" i="1">
                <a:latin typeface="Times New Roman"/>
                <a:cs typeface="Times New Roman"/>
              </a:rPr>
              <a:t>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: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vo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658234"/>
            <a:ext cx="514350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355">
                <a:latin typeface="Cambria Math"/>
                <a:cs typeface="Cambria Math"/>
              </a:rPr>
              <a:t> </a:t>
            </a:r>
            <a:r>
              <a:rPr dirty="0" smtClean="0" baseline="-15432" sz="1350" spc="615">
                <a:latin typeface="Cambria Math"/>
                <a:cs typeface="Cambria Math"/>
              </a:rPr>
              <a:t> </a:t>
            </a:r>
            <a:r>
              <a:rPr dirty="0" smtClean="0" baseline="-15432" sz="1350" spc="615">
                <a:latin typeface="Cambria Math"/>
                <a:cs typeface="Cambria Math"/>
              </a:rPr>
              <a:t> </a:t>
            </a:r>
            <a:r>
              <a:rPr dirty="0" smtClean="0" baseline="-15432" sz="1350" spc="5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baseline="-38461" sz="1950" spc="802">
                <a:latin typeface="Cambria Math"/>
                <a:cs typeface="Cambria Math"/>
              </a:rPr>
              <a:t> </a:t>
            </a:r>
            <a:endParaRPr baseline="-38461" sz="19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4394" y="3452495"/>
            <a:ext cx="38100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0683" sz="1950" spc="765">
                <a:latin typeface="Cambria Math"/>
                <a:cs typeface="Cambria Math"/>
              </a:rPr>
              <a:t> </a:t>
            </a:r>
            <a:r>
              <a:rPr dirty="0" smtClean="0" sz="900" spc="370">
                <a:latin typeface="Cambria Math"/>
                <a:cs typeface="Cambria Math"/>
              </a:rPr>
              <a:t> </a:t>
            </a:r>
            <a:r>
              <a:rPr dirty="0" smtClean="0" baseline="10683" sz="1950" spc="315">
                <a:latin typeface="Cambria Math"/>
                <a:cs typeface="Cambria Math"/>
              </a:rPr>
              <a:t> </a:t>
            </a:r>
            <a:r>
              <a:rPr dirty="0" smtClean="0" sz="900" spc="254">
                <a:latin typeface="Cambria Math"/>
                <a:cs typeface="Cambria Math"/>
              </a:rPr>
              <a:t> 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5061" y="3803015"/>
            <a:ext cx="46355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4175" algn="l"/>
              </a:tabLst>
            </a:pPr>
            <a:r>
              <a:rPr dirty="0" smtClean="0" sz="900" spc="320">
                <a:latin typeface="Cambria Math"/>
                <a:cs typeface="Cambria Math"/>
              </a:rPr>
              <a:t> </a:t>
            </a:r>
            <a:r>
              <a:rPr dirty="0" smtClean="0" sz="900" spc="320">
                <a:latin typeface="Cambria Math"/>
                <a:cs typeface="Cambria Math"/>
              </a:rPr>
              <a:t>	</a:t>
            </a:r>
            <a:r>
              <a:rPr dirty="0" smtClean="0" sz="900" spc="32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98702" y="3610228"/>
            <a:ext cx="544068" cy="0"/>
          </a:xfrm>
          <a:custGeom>
            <a:avLst/>
            <a:gdLst/>
            <a:ahLst/>
            <a:cxnLst/>
            <a:rect l="l" t="t" r="r" b="b"/>
            <a:pathLst>
              <a:path w="544068" h="0">
                <a:moveTo>
                  <a:pt x="0" y="0"/>
                </a:moveTo>
                <a:lnTo>
                  <a:pt x="54406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057654" y="3610228"/>
            <a:ext cx="969568" cy="0"/>
          </a:xfrm>
          <a:custGeom>
            <a:avLst/>
            <a:gdLst/>
            <a:ahLst/>
            <a:cxnLst/>
            <a:rect l="l" t="t" r="r" b="b"/>
            <a:pathLst>
              <a:path w="969568" h="0">
                <a:moveTo>
                  <a:pt x="0" y="0"/>
                </a:moveTo>
                <a:lnTo>
                  <a:pt x="96956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94789" y="3658234"/>
            <a:ext cx="2036445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58419">
              <a:lnSpc>
                <a:spcPts val="85"/>
              </a:lnSpc>
              <a:tabLst>
                <a:tab pos="124333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algn="ctr">
              <a:lnSpc>
                <a:spcPts val="1135"/>
              </a:lnSpc>
              <a:tabLst>
                <a:tab pos="549910" algn="l"/>
                <a:tab pos="182753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-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28773" y="3368167"/>
            <a:ext cx="149034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13155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7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-15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42182" y="3610228"/>
            <a:ext cx="368807" cy="0"/>
          </a:xfrm>
          <a:custGeom>
            <a:avLst/>
            <a:gdLst/>
            <a:ahLst/>
            <a:cxnLst/>
            <a:rect l="l" t="t" r="r" b="b"/>
            <a:pathLst>
              <a:path w="368807" h="0">
                <a:moveTo>
                  <a:pt x="0" y="0"/>
                </a:moveTo>
                <a:lnTo>
                  <a:pt x="368807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644010" y="3658234"/>
            <a:ext cx="37592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56105" y="4316603"/>
            <a:ext cx="9906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7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66748" y="4238116"/>
            <a:ext cx="187452" cy="0"/>
          </a:xfrm>
          <a:custGeom>
            <a:avLst/>
            <a:gdLst/>
            <a:ahLst/>
            <a:cxnLst/>
            <a:rect l="l" t="t" r="r" b="b"/>
            <a:pathLst>
              <a:path w="187452" h="0">
                <a:moveTo>
                  <a:pt x="0" y="0"/>
                </a:moveTo>
                <a:lnTo>
                  <a:pt x="18745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02004" y="4286122"/>
            <a:ext cx="734060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97535" algn="l"/>
              </a:tabLst>
            </a:pPr>
            <a:r>
              <a:rPr dirty="0" smtClean="0" sz="1300" spc="125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 </a:t>
            </a:r>
            <a:r>
              <a:rPr dirty="0" smtClean="0" baseline="-15432" sz="13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baseline="-38461" sz="1950" spc="802">
                <a:latin typeface="Cambria Math"/>
                <a:cs typeface="Cambria Math"/>
              </a:rPr>
              <a:t> </a:t>
            </a:r>
            <a:r>
              <a:rPr dirty="0" smtClean="0" baseline="-38461" sz="1950" spc="802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64666" y="4161154"/>
            <a:ext cx="1105535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3860" algn="l"/>
              </a:tabLst>
            </a:pPr>
            <a:r>
              <a:rPr dirty="0" smtClean="0" sz="1300" spc="355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55977" y="4397375"/>
            <a:ext cx="32004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69033" y="4238116"/>
            <a:ext cx="693419" cy="0"/>
          </a:xfrm>
          <a:custGeom>
            <a:avLst/>
            <a:gdLst/>
            <a:ahLst/>
            <a:cxnLst/>
            <a:rect l="l" t="t" r="r" b="b"/>
            <a:pathLst>
              <a:path w="693419" h="0">
                <a:moveTo>
                  <a:pt x="0" y="0"/>
                </a:moveTo>
                <a:lnTo>
                  <a:pt x="69341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577719" y="4238116"/>
            <a:ext cx="310895" cy="0"/>
          </a:xfrm>
          <a:custGeom>
            <a:avLst/>
            <a:gdLst/>
            <a:ahLst/>
            <a:cxnLst/>
            <a:rect l="l" t="t" r="r" b="b"/>
            <a:pathLst>
              <a:path w="310895" h="0">
                <a:moveTo>
                  <a:pt x="0" y="0"/>
                </a:moveTo>
                <a:lnTo>
                  <a:pt x="310895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395473" y="4161154"/>
            <a:ext cx="1273810" cy="280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2245">
              <a:lnSpc>
                <a:spcPts val="35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025"/>
              </a:lnSpc>
              <a:tabLst>
                <a:tab pos="53975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67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33"/>
              </a:spcBef>
            </a:pPr>
            <a:endParaRPr sz="800"/>
          </a:p>
          <a:p>
            <a:pPr marL="189865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53032" y="4866004"/>
            <a:ext cx="553211" cy="0"/>
          </a:xfrm>
          <a:custGeom>
            <a:avLst/>
            <a:gdLst/>
            <a:ahLst/>
            <a:cxnLst/>
            <a:rect l="l" t="t" r="r" b="b"/>
            <a:pathLst>
              <a:path w="553212" h="0">
                <a:moveTo>
                  <a:pt x="0" y="0"/>
                </a:moveTo>
                <a:lnTo>
                  <a:pt x="55321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902004" y="4623942"/>
            <a:ext cx="2903855" cy="850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11480">
              <a:lnSpc>
                <a:spcPts val="1395"/>
              </a:lnSpc>
            </a:pP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665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145"/>
              </a:lnSpc>
            </a:pP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baseline="-38461" sz="1950" spc="644">
                <a:latin typeface="Cambria Math"/>
                <a:cs typeface="Cambria Math"/>
              </a:rPr>
              <a:t> </a:t>
            </a:r>
            <a:r>
              <a:rPr dirty="0" smtClean="0" baseline="-38461" sz="1950" spc="-44">
                <a:latin typeface="Cambria Math"/>
                <a:cs typeface="Cambria Math"/>
              </a:rPr>
              <a:t> </a:t>
            </a:r>
            <a:r>
              <a:rPr dirty="0" smtClean="0" baseline="-38461" sz="1950" spc="644">
                <a:latin typeface="Cambria Math"/>
                <a:cs typeface="Cambria Math"/>
              </a:rPr>
              <a:t>  </a:t>
            </a:r>
            <a:r>
              <a:rPr dirty="0" smtClean="0" baseline="-38461" sz="1950" spc="1005">
                <a:latin typeface="Cambria Math"/>
                <a:cs typeface="Cambria Math"/>
              </a:rPr>
              <a:t> </a:t>
            </a:r>
            <a:r>
              <a:rPr dirty="0" smtClean="0" baseline="-38461" sz="1950" spc="997">
                <a:latin typeface="Cambria Math"/>
                <a:cs typeface="Cambria Math"/>
              </a:rPr>
              <a:t> </a:t>
            </a:r>
            <a:r>
              <a:rPr dirty="0" smtClean="0" baseline="-38461" sz="1950" spc="13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17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</a:t>
            </a:r>
            <a:r>
              <a:rPr dirty="0" smtClean="0" sz="1300" spc="47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59">
                <a:latin typeface="Cambria Math"/>
                <a:cs typeface="Cambria Math"/>
              </a:rPr>
              <a:t>     </a:t>
            </a:r>
            <a:r>
              <a:rPr dirty="0" smtClean="0" sz="1300" spc="7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2004" y="5656960"/>
            <a:ext cx="3719829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he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Mi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and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5" b="1" i="1">
                <a:latin typeface="Times New Roman"/>
                <a:cs typeface="Times New Roman"/>
              </a:rPr>
              <a:t>G</a:t>
            </a:r>
            <a:r>
              <a:rPr dirty="0" smtClean="0" sz="1400" spc="0" b="1" i="1">
                <a:latin typeface="Times New Roman"/>
                <a:cs typeface="Times New Roman"/>
              </a:rPr>
              <a:t>ain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f the 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is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de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5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09369" y="6318630"/>
            <a:ext cx="141731" cy="0"/>
          </a:xfrm>
          <a:custGeom>
            <a:avLst/>
            <a:gdLst/>
            <a:ahLst/>
            <a:cxnLst/>
            <a:rect l="l" t="t" r="r" b="b"/>
            <a:pathLst>
              <a:path w="141731" h="0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902004" y="6366636"/>
            <a:ext cx="728980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25">
                <a:latin typeface="Cambria Math"/>
                <a:cs typeface="Cambria Math"/>
              </a:rPr>
              <a:t> </a:t>
            </a:r>
            <a:r>
              <a:rPr dirty="0" smtClean="0" baseline="-15432" sz="1350" spc="457">
                <a:latin typeface="Cambria Math"/>
                <a:cs typeface="Cambria Math"/>
              </a:rPr>
              <a:t> </a:t>
            </a:r>
            <a:r>
              <a:rPr dirty="0" smtClean="0" baseline="-15432" sz="1350" spc="457">
                <a:latin typeface="Cambria Math"/>
                <a:cs typeface="Cambria Math"/>
              </a:rPr>
              <a:t> </a:t>
            </a:r>
            <a:r>
              <a:rPr dirty="0" smtClean="0" baseline="-15432" sz="1350" spc="8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11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96669" y="6241669"/>
            <a:ext cx="926465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</a:tabLst>
            </a:pPr>
            <a:r>
              <a:rPr dirty="0" smtClean="0" sz="1300" spc="210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382">
                <a:latin typeface="Cambria Math"/>
                <a:cs typeface="Cambria Math"/>
              </a:rPr>
              <a:t> </a:t>
            </a:r>
            <a:r>
              <a:rPr dirty="0" smtClean="0" baseline="-15432" sz="1350" spc="-172">
                <a:latin typeface="Cambria Math"/>
                <a:cs typeface="Cambria Math"/>
              </a:rPr>
              <a:t> </a:t>
            </a:r>
            <a:r>
              <a:rPr dirty="0" smtClean="0" sz="1300" spc="390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34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83538" y="6511416"/>
            <a:ext cx="62230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47370" algn="l"/>
              </a:tabLst>
            </a:pPr>
            <a:r>
              <a:rPr dirty="0" smtClean="0" sz="900" spc="114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	</a:t>
            </a:r>
            <a:r>
              <a:rPr dirty="0" smtClean="0" sz="900" spc="28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664461" y="6318630"/>
            <a:ext cx="556260" cy="0"/>
          </a:xfrm>
          <a:custGeom>
            <a:avLst/>
            <a:gdLst/>
            <a:ahLst/>
            <a:cxnLst/>
            <a:rect l="l" t="t" r="r" b="b"/>
            <a:pathLst>
              <a:path w="556260" h="0">
                <a:moveTo>
                  <a:pt x="0" y="0"/>
                </a:moveTo>
                <a:lnTo>
                  <a:pt x="55626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868170" y="6312789"/>
            <a:ext cx="152654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00125" algn="l"/>
              </a:tabLst>
            </a:pPr>
            <a:r>
              <a:rPr dirty="0" smtClean="0" sz="1300" spc="325">
                <a:latin typeface="Cambria Math"/>
                <a:cs typeface="Cambria Math"/>
              </a:rPr>
              <a:t> </a:t>
            </a:r>
            <a:r>
              <a:rPr dirty="0" smtClean="0" sz="1300" spc="325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53742" y="6366636"/>
            <a:ext cx="31813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74163" y="6076569"/>
            <a:ext cx="110109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</a:t>
            </a:r>
            <a:r>
              <a:rPr dirty="0" smtClean="0" sz="1300" spc="390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586863" y="6318630"/>
            <a:ext cx="1075943" cy="0"/>
          </a:xfrm>
          <a:custGeom>
            <a:avLst/>
            <a:gdLst/>
            <a:ahLst/>
            <a:cxnLst/>
            <a:rect l="l" t="t" r="r" b="b"/>
            <a:pathLst>
              <a:path w="1075943" h="0">
                <a:moveTo>
                  <a:pt x="0" y="0"/>
                </a:moveTo>
                <a:lnTo>
                  <a:pt x="1075943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695827" y="6201536"/>
            <a:ext cx="62484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02004" y="6727317"/>
            <a:ext cx="370903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r>
              <a:rPr dirty="0" smtClean="0" baseline="-15432" sz="1350" spc="8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baseline="-15432" sz="1350" spc="555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555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607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02004" y="7523733"/>
            <a:ext cx="85598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461" sz="1950" spc="532">
                <a:latin typeface="Cambria Math"/>
                <a:cs typeface="Cambria Math"/>
              </a:rPr>
              <a:t> </a:t>
            </a:r>
            <a:r>
              <a:rPr dirty="0" smtClean="0" baseline="37037" sz="1350" spc="509">
                <a:latin typeface="Cambria Math"/>
                <a:cs typeface="Cambria Math"/>
              </a:rPr>
              <a:t> </a:t>
            </a:r>
            <a:r>
              <a:rPr dirty="0" smtClean="0" baseline="37037" sz="1350" spc="509">
                <a:latin typeface="Cambria Math"/>
                <a:cs typeface="Cambria Math"/>
              </a:rPr>
              <a:t> </a:t>
            </a:r>
            <a:r>
              <a:rPr dirty="0" smtClean="0" baseline="37037" sz="1350" spc="52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94205" y="7287514"/>
            <a:ext cx="299085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r>
              <a:rPr dirty="0" smtClean="0" baseline="-15432" sz="1350" spc="-165">
                <a:latin typeface="Cambria Math"/>
                <a:cs typeface="Cambria Math"/>
              </a:rPr>
              <a:t> </a:t>
            </a:r>
            <a:r>
              <a:rPr dirty="0" smtClean="0" sz="1300" spc="210">
                <a:latin typeface="Cambria Math"/>
                <a:cs typeface="Cambria Math"/>
              </a:rPr>
              <a:t> </a:t>
            </a:r>
            <a:r>
              <a:rPr dirty="0" smtClean="0" baseline="-15432" sz="1350" spc="352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78966" y="7557261"/>
            <a:ext cx="43180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dirty="0" smtClean="0" sz="900" spc="114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	</a:t>
            </a:r>
            <a:r>
              <a:rPr dirty="0" smtClean="0" sz="900" spc="23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289558" y="7364476"/>
            <a:ext cx="516635" cy="0"/>
          </a:xfrm>
          <a:custGeom>
            <a:avLst/>
            <a:gdLst/>
            <a:ahLst/>
            <a:cxnLst/>
            <a:rect l="l" t="t" r="r" b="b"/>
            <a:pathLst>
              <a:path w="516636" h="0">
                <a:moveTo>
                  <a:pt x="0" y="0"/>
                </a:moveTo>
                <a:lnTo>
                  <a:pt x="516635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914704" y="7996935"/>
            <a:ext cx="160019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902004" y="7919973"/>
            <a:ext cx="723900" cy="1689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68325" algn="l"/>
              </a:tabLst>
            </a:pPr>
            <a:r>
              <a:rPr dirty="0" smtClean="0" sz="1300" spc="355">
                <a:latin typeface="Cambria Math"/>
                <a:cs typeface="Cambria Math"/>
              </a:rPr>
              <a:t> </a:t>
            </a:r>
            <a:r>
              <a:rPr dirty="0" smtClean="0" baseline="-15432" sz="1350" spc="509">
                <a:latin typeface="Cambria Math"/>
                <a:cs typeface="Cambria Math"/>
              </a:rPr>
              <a:t> </a:t>
            </a:r>
            <a:r>
              <a:rPr dirty="0" smtClean="0" baseline="-15432" sz="1350" spc="509">
                <a:latin typeface="Cambria Math"/>
                <a:cs typeface="Cambria Math"/>
              </a:rPr>
              <a:t> </a:t>
            </a:r>
            <a:r>
              <a:rPr dirty="0" smtClean="0" baseline="-15432" sz="1350" spc="52">
                <a:latin typeface="Cambria Math"/>
                <a:cs typeface="Cambria Math"/>
              </a:rPr>
              <a:t> </a:t>
            </a:r>
            <a:r>
              <a:rPr dirty="0" smtClean="0" baseline="-42735" sz="1950" spc="1019">
                <a:latin typeface="Cambria Math"/>
                <a:cs typeface="Cambria Math"/>
              </a:rPr>
              <a:t> </a:t>
            </a:r>
            <a:r>
              <a:rPr dirty="0" smtClean="0" baseline="-42735" sz="1950" spc="1019">
                <a:latin typeface="Cambria Math"/>
                <a:cs typeface="Cambria Math"/>
              </a:rPr>
              <a:t>	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289558" y="7996935"/>
            <a:ext cx="516635" cy="0"/>
          </a:xfrm>
          <a:custGeom>
            <a:avLst/>
            <a:gdLst/>
            <a:ahLst/>
            <a:cxnLst/>
            <a:rect l="l" t="t" r="r" b="b"/>
            <a:pathLst>
              <a:path w="516636" h="0">
                <a:moveTo>
                  <a:pt x="0" y="0"/>
                </a:moveTo>
                <a:lnTo>
                  <a:pt x="516635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917244" y="7991093"/>
            <a:ext cx="212026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72110" algn="l"/>
                <a:tab pos="1103630" algn="l"/>
              </a:tabLst>
            </a:pPr>
            <a:r>
              <a:rPr dirty="0" smtClean="0" sz="1300" spc="210">
                <a:latin typeface="Cambria Math"/>
                <a:cs typeface="Cambria Math"/>
              </a:rPr>
              <a:t> </a:t>
            </a:r>
            <a:r>
              <a:rPr dirty="0" smtClean="0" baseline="-15432" sz="1350" spc="352">
                <a:latin typeface="Cambria Math"/>
                <a:cs typeface="Cambria Math"/>
              </a:rPr>
              <a:t> </a:t>
            </a:r>
            <a:r>
              <a:rPr dirty="0" smtClean="0" baseline="-15432" sz="1350" spc="352">
                <a:latin typeface="Cambria Math"/>
                <a:cs typeface="Cambria Math"/>
              </a:rPr>
              <a:t>	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r>
              <a:rPr dirty="0" smtClean="0" baseline="-15432" sz="1350" spc="172">
                <a:latin typeface="Cambria Math"/>
                <a:cs typeface="Cambria Math"/>
              </a:rPr>
              <a:t> </a:t>
            </a:r>
            <a:r>
              <a:rPr dirty="0" smtClean="0" baseline="-15432" sz="1350" spc="-3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352">
                <a:latin typeface="Cambria Math"/>
                <a:cs typeface="Cambria Math"/>
              </a:rPr>
              <a:t> </a:t>
            </a:r>
            <a:r>
              <a:rPr dirty="0" smtClean="0" baseline="-15432" sz="1350" spc="352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1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39214" y="7754873"/>
            <a:ext cx="1812289" cy="3340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1610">
              <a:lnSpc>
                <a:spcPts val="1395"/>
              </a:lnSpc>
              <a:tabLst>
                <a:tab pos="426720" algn="l"/>
                <a:tab pos="1184275" algn="l"/>
              </a:tabLst>
            </a:pPr>
            <a:r>
              <a:rPr dirty="0" smtClean="0" sz="1300" spc="-5" u="sng">
                <a:latin typeface="Cambria Math"/>
                <a:cs typeface="Cambria Math"/>
              </a:rPr>
              <a:t> </a:t>
            </a:r>
            <a:r>
              <a:rPr dirty="0" smtClean="0" sz="1300" spc="-5" u="sng">
                <a:latin typeface="Cambria Math"/>
                <a:cs typeface="Cambria Math"/>
              </a:rPr>
              <a:t>	</a:t>
            </a:r>
            <a:r>
              <a:rPr dirty="0" smtClean="0" sz="1300" spc="430" u="sng">
                <a:latin typeface="Cambria Math"/>
                <a:cs typeface="Cambria Math"/>
              </a:rPr>
              <a:t> </a:t>
            </a:r>
            <a:r>
              <a:rPr dirty="0" smtClean="0" sz="1300" spc="-5" u="sng">
                <a:latin typeface="Cambria Math"/>
                <a:cs typeface="Cambria Math"/>
              </a:rPr>
              <a:t> </a:t>
            </a:r>
            <a:r>
              <a:rPr dirty="0" smtClean="0" sz="1300" spc="-25" u="sng">
                <a:latin typeface="Cambria Math"/>
                <a:cs typeface="Cambria Math"/>
              </a:rPr>
              <a:t> </a:t>
            </a:r>
            <a:r>
              <a:rPr dirty="0" smtClean="0" sz="1300" spc="5" u="sng">
                <a:latin typeface="Cambria Math"/>
                <a:cs typeface="Cambria Math"/>
              </a:rPr>
              <a:t> </a:t>
            </a:r>
            <a:r>
              <a:rPr dirty="0" smtClean="0" sz="1300" spc="430" u="sng">
                <a:latin typeface="Cambria Math"/>
                <a:cs typeface="Cambria Math"/>
              </a:rPr>
              <a:t>  </a:t>
            </a:r>
            <a:r>
              <a:rPr dirty="0" smtClean="0" sz="1300" spc="-5" u="sng">
                <a:latin typeface="Cambria Math"/>
                <a:cs typeface="Cambria Math"/>
              </a:rPr>
              <a:t> </a:t>
            </a:r>
            <a:r>
              <a:rPr dirty="0" smtClean="0" sz="1300" spc="425" u="sng">
                <a:latin typeface="Cambria Math"/>
                <a:cs typeface="Cambria Math"/>
              </a:rPr>
              <a:t> </a:t>
            </a:r>
            <a:r>
              <a:rPr dirty="0" smtClean="0" sz="1300" spc="-5" u="sng">
                <a:latin typeface="Cambria Math"/>
                <a:cs typeface="Cambria Math"/>
              </a:rPr>
              <a:t> </a:t>
            </a:r>
            <a:r>
              <a:rPr dirty="0" smtClean="0" sz="1300" spc="590" u="sng">
                <a:latin typeface="Cambria Math"/>
                <a:cs typeface="Cambria Math"/>
              </a:rPr>
              <a:t> </a:t>
            </a:r>
            <a:r>
              <a:rPr dirty="0" smtClean="0" sz="1300" spc="-5" u="sng">
                <a:latin typeface="Cambria Math"/>
                <a:cs typeface="Cambria Math"/>
              </a:rPr>
              <a:t> </a:t>
            </a:r>
            <a:r>
              <a:rPr dirty="0" smtClean="0" sz="1300" spc="-5" u="sng">
                <a:latin typeface="Cambria Math"/>
                <a:cs typeface="Cambria Math"/>
              </a:rPr>
              <a:t>	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145"/>
              </a:lnSpc>
              <a:tabLst>
                <a:tab pos="1230630" algn="l"/>
              </a:tabLst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	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362710" y="8626347"/>
            <a:ext cx="141731" cy="0"/>
          </a:xfrm>
          <a:custGeom>
            <a:avLst/>
            <a:gdLst/>
            <a:ahLst/>
            <a:cxnLst/>
            <a:rect l="l" t="t" r="r" b="b"/>
            <a:pathLst>
              <a:path w="141731" h="0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719326" y="8626347"/>
            <a:ext cx="141731" cy="0"/>
          </a:xfrm>
          <a:custGeom>
            <a:avLst/>
            <a:gdLst/>
            <a:ahLst/>
            <a:cxnLst/>
            <a:rect l="l" t="t" r="r" b="b"/>
            <a:pathLst>
              <a:path w="141731" h="0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2013457" y="8626347"/>
            <a:ext cx="160019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902004" y="8509254"/>
            <a:ext cx="3253740" cy="320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25">
                <a:latin typeface="Cambria Math"/>
                <a:cs typeface="Cambria Math"/>
              </a:rPr>
              <a:t> </a:t>
            </a:r>
            <a:r>
              <a:rPr dirty="0" smtClean="0" baseline="-15432" sz="1350" spc="397">
                <a:latin typeface="Cambria Math"/>
                <a:cs typeface="Cambria Math"/>
              </a:rPr>
              <a:t> </a:t>
            </a:r>
            <a:r>
              <a:rPr dirty="0" smtClean="0" baseline="-15432" sz="1350" spc="405">
                <a:latin typeface="Cambria Math"/>
                <a:cs typeface="Cambria Math"/>
              </a:rPr>
              <a:t> </a:t>
            </a:r>
            <a:r>
              <a:rPr dirty="0" smtClean="0" baseline="-15432" sz="1350" spc="405">
                <a:latin typeface="Cambria Math"/>
                <a:cs typeface="Cambria Math"/>
              </a:rPr>
              <a:t> </a:t>
            </a:r>
            <a:r>
              <a:rPr dirty="0" smtClean="0" baseline="-15432" sz="1350" spc="6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125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6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11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-22">
                <a:latin typeface="Cambria Math"/>
                <a:cs typeface="Cambria Math"/>
              </a:rPr>
              <a:t> </a:t>
            </a:r>
            <a:r>
              <a:rPr dirty="0" smtClean="0" sz="1300" spc="335">
                <a:latin typeface="Cambria Math"/>
                <a:cs typeface="Cambria Math"/>
              </a:rPr>
              <a:t> </a:t>
            </a:r>
            <a:r>
              <a:rPr dirty="0" smtClean="0" sz="1300" spc="12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780">
                <a:latin typeface="Cambria Math"/>
                <a:cs typeface="Cambria Math"/>
              </a:rPr>
              <a:t> </a:t>
            </a:r>
            <a:r>
              <a:rPr dirty="0" smtClean="0" baseline="-38461" sz="1950" spc="17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68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1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350010" y="8549385"/>
            <a:ext cx="827405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  <a:tab pos="662940" algn="l"/>
              </a:tabLst>
            </a:pPr>
            <a:r>
              <a:rPr dirty="0" smtClean="0" sz="1300" spc="210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	</a:t>
            </a:r>
            <a:r>
              <a:rPr dirty="0" smtClean="0" sz="1300" spc="210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 </a:t>
            </a:r>
            <a:r>
              <a:rPr dirty="0" smtClean="0" baseline="-15432" sz="1350" spc="494">
                <a:latin typeface="Cambria Math"/>
                <a:cs typeface="Cambria Math"/>
              </a:rPr>
              <a:t>	</a:t>
            </a:r>
            <a:r>
              <a:rPr dirty="0" smtClean="0" sz="1300" spc="355">
                <a:latin typeface="Cambria Math"/>
                <a:cs typeface="Cambria Math"/>
              </a:rPr>
              <a:t> </a:t>
            </a:r>
            <a:r>
              <a:rPr dirty="0" smtClean="0" baseline="-15432" sz="1350" spc="509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420113" y="8704783"/>
            <a:ext cx="8128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23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93494" y="8819083"/>
            <a:ext cx="367665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dirty="0" smtClean="0" sz="900" spc="114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	</a:t>
            </a:r>
            <a:r>
              <a:rPr dirty="0" smtClean="0" sz="900" spc="23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352925" y="3392804"/>
            <a:ext cx="3061082" cy="21024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5737859" y="5554979"/>
            <a:ext cx="678179" cy="2636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5817489" y="5539613"/>
            <a:ext cx="3962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257800" y="6943718"/>
            <a:ext cx="1863058" cy="12478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16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888997"/>
            <a:ext cx="481330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 b="1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b="1" i="1">
                <a:latin typeface="Times New Roman"/>
                <a:cs typeface="Times New Roman"/>
              </a:rPr>
              <a:t>s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29182" y="2479039"/>
            <a:ext cx="999744" cy="0"/>
          </a:xfrm>
          <a:custGeom>
            <a:avLst/>
            <a:gdLst/>
            <a:ahLst/>
            <a:cxnLst/>
            <a:rect l="l" t="t" r="r" b="b"/>
            <a:pathLst>
              <a:path w="999744" h="0">
                <a:moveTo>
                  <a:pt x="0" y="0"/>
                </a:moveTo>
                <a:lnTo>
                  <a:pt x="999744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543810" y="2479039"/>
            <a:ext cx="2091563" cy="0"/>
          </a:xfrm>
          <a:custGeom>
            <a:avLst/>
            <a:gdLst/>
            <a:ahLst/>
            <a:cxnLst/>
            <a:rect l="l" t="t" r="r" b="b"/>
            <a:pathLst>
              <a:path w="2091563" h="0">
                <a:moveTo>
                  <a:pt x="0" y="0"/>
                </a:moveTo>
                <a:lnTo>
                  <a:pt x="2091563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2004" y="2473197"/>
            <a:ext cx="449961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434">
                <a:latin typeface="Cambria Math"/>
                <a:cs typeface="Cambria Math"/>
              </a:rPr>
              <a:t> </a:t>
            </a:r>
            <a:r>
              <a:rPr dirty="0" smtClean="0" baseline="37037" sz="1350" spc="442">
                <a:latin typeface="Cambria Math"/>
                <a:cs typeface="Cambria Math"/>
              </a:rPr>
              <a:t> </a:t>
            </a:r>
            <a:r>
              <a:rPr dirty="0" smtClean="0" baseline="37037" sz="1350" spc="442">
                <a:latin typeface="Cambria Math"/>
                <a:cs typeface="Cambria Math"/>
              </a:rPr>
              <a:t> </a:t>
            </a:r>
            <a:r>
              <a:rPr dirty="0" smtClean="0" baseline="37037" sz="1350" spc="60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15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(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 </a:t>
            </a:r>
            <a:r>
              <a:rPr dirty="0" smtClean="0" sz="1300" spc="-9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sz="1300" spc="-10">
                <a:latin typeface="Cambria Math"/>
                <a:cs typeface="Cambria Math"/>
              </a:rPr>
              <a:t>)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 </a:t>
            </a:r>
            <a:r>
              <a:rPr dirty="0" smtClean="0" sz="1300" spc="-75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2136" sz="1950" spc="-7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-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59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</a:t>
            </a:r>
            <a:r>
              <a:rPr dirty="0" smtClean="0" baseline="38461" sz="1950" spc="-44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644">
                <a:latin typeface="Cambria Math"/>
                <a:cs typeface="Cambria Math"/>
              </a:rPr>
              <a:t> </a:t>
            </a:r>
            <a:r>
              <a:rPr dirty="0" smtClean="0" baseline="38461" sz="1950" spc="892">
                <a:latin typeface="Cambria Math"/>
                <a:cs typeface="Cambria Math"/>
              </a:rPr>
              <a:t> </a:t>
            </a:r>
            <a:r>
              <a:rPr dirty="0" smtClean="0" baseline="38461" sz="1950" spc="502">
                <a:latin typeface="Cambria Math"/>
                <a:cs typeface="Cambria Math"/>
              </a:rPr>
              <a:t> </a:t>
            </a:r>
            <a:endParaRPr baseline="38461" sz="19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70633" y="2402078"/>
            <a:ext cx="187769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772920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80717" y="2671826"/>
            <a:ext cx="65278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75285" algn="l"/>
                <a:tab pos="583565" algn="l"/>
              </a:tabLst>
            </a:pPr>
            <a:r>
              <a:rPr dirty="0" smtClean="0" sz="900" spc="235">
                <a:latin typeface="Cambria Math"/>
                <a:cs typeface="Cambria Math"/>
              </a:rPr>
              <a:t> </a:t>
            </a:r>
            <a:r>
              <a:rPr dirty="0" smtClean="0" sz="900" spc="235">
                <a:latin typeface="Cambria Math"/>
                <a:cs typeface="Cambria Math"/>
              </a:rPr>
              <a:t>	</a:t>
            </a:r>
            <a:r>
              <a:rPr dirty="0" smtClean="0" sz="900" spc="114">
                <a:latin typeface="Cambria Math"/>
                <a:cs typeface="Cambria Math"/>
              </a:rPr>
              <a:t> </a:t>
            </a:r>
            <a:r>
              <a:rPr dirty="0" smtClean="0" sz="900" spc="114">
                <a:latin typeface="Cambria Math"/>
                <a:cs typeface="Cambria Math"/>
              </a:rPr>
              <a:t>	</a:t>
            </a:r>
            <a:r>
              <a:rPr dirty="0" smtClean="0" sz="900" spc="23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2883027"/>
            <a:ext cx="487680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 b="1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b="1" i="1">
                <a:latin typeface="Times New Roman"/>
                <a:cs typeface="Times New Roman"/>
              </a:rPr>
              <a:t>c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3464178"/>
            <a:ext cx="141605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405">
                <a:latin typeface="Cambria Math"/>
                <a:cs typeface="Cambria Math"/>
              </a:rPr>
              <a:t> </a:t>
            </a:r>
            <a:r>
              <a:rPr dirty="0" smtClean="0" baseline="37037" sz="1350" spc="412">
                <a:latin typeface="Cambria Math"/>
                <a:cs typeface="Cambria Math"/>
              </a:rPr>
              <a:t> </a:t>
            </a:r>
            <a:r>
              <a:rPr dirty="0" smtClean="0" baseline="37037" sz="1350" spc="412">
                <a:latin typeface="Cambria Math"/>
                <a:cs typeface="Cambria Math"/>
              </a:rPr>
              <a:t> </a:t>
            </a:r>
            <a:r>
              <a:rPr dirty="0" smtClean="0" baseline="37037" sz="1350" spc="6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27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0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 </a:t>
            </a:r>
            <a:r>
              <a:rPr dirty="0" smtClean="0" sz="1300" spc="2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-2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85873" y="3227958"/>
            <a:ext cx="116839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76145" y="3662807"/>
            <a:ext cx="690245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8620" algn="l"/>
                <a:tab pos="619125" algn="l"/>
              </a:tabLst>
            </a:pPr>
            <a:r>
              <a:rPr dirty="0" smtClean="0" sz="900" spc="330">
                <a:latin typeface="Cambria Math"/>
                <a:cs typeface="Cambria Math"/>
              </a:rPr>
              <a:t> </a:t>
            </a:r>
            <a:r>
              <a:rPr dirty="0" smtClean="0" sz="900" spc="330">
                <a:latin typeface="Cambria Math"/>
                <a:cs typeface="Cambria Math"/>
              </a:rPr>
              <a:t>	</a:t>
            </a:r>
            <a:r>
              <a:rPr dirty="0" smtClean="0" sz="900" spc="290">
                <a:latin typeface="Cambria Math"/>
                <a:cs typeface="Cambria Math"/>
              </a:rPr>
              <a:t> </a:t>
            </a:r>
            <a:r>
              <a:rPr dirty="0" smtClean="0" sz="900" spc="290">
                <a:latin typeface="Cambria Math"/>
                <a:cs typeface="Cambria Math"/>
              </a:rPr>
              <a:t>	</a:t>
            </a:r>
            <a:r>
              <a:rPr dirty="0" smtClean="0" sz="900" spc="254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326133" y="3470021"/>
            <a:ext cx="1037843" cy="0"/>
          </a:xfrm>
          <a:custGeom>
            <a:avLst/>
            <a:gdLst/>
            <a:ahLst/>
            <a:cxnLst/>
            <a:rect l="l" t="t" r="r" b="b"/>
            <a:pathLst>
              <a:path w="1037843" h="0">
                <a:moveTo>
                  <a:pt x="0" y="0"/>
                </a:moveTo>
                <a:lnTo>
                  <a:pt x="1037843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413761" y="3352927"/>
            <a:ext cx="5969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2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08398" y="3470021"/>
            <a:ext cx="1908682" cy="0"/>
          </a:xfrm>
          <a:custGeom>
            <a:avLst/>
            <a:gdLst/>
            <a:ahLst/>
            <a:cxnLst/>
            <a:rect l="l" t="t" r="r" b="b"/>
            <a:pathLst>
              <a:path w="1908682" h="0">
                <a:moveTo>
                  <a:pt x="0" y="0"/>
                </a:moveTo>
                <a:lnTo>
                  <a:pt x="1908682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778379" y="3227958"/>
            <a:ext cx="4194810" cy="445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573405">
              <a:lnSpc>
                <a:spcPts val="1395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mtClean="0" baseline="38461" sz="1950" spc="765">
                <a:latin typeface="Cambria Math"/>
                <a:cs typeface="Cambria Math"/>
              </a:rPr>
              <a:t> </a:t>
            </a:r>
            <a:r>
              <a:rPr dirty="0" smtClean="0" baseline="37037" sz="1350" spc="494">
                <a:latin typeface="Cambria Math"/>
                <a:cs typeface="Cambria Math"/>
              </a:rPr>
              <a:t> </a:t>
            </a:r>
            <a:r>
              <a:rPr dirty="0" smtClean="0" baseline="37037" sz="1350" spc="494">
                <a:latin typeface="Cambria Math"/>
                <a:cs typeface="Cambria Math"/>
              </a:rPr>
              <a:t> </a:t>
            </a:r>
            <a:r>
              <a:rPr dirty="0" smtClean="0" baseline="37037" sz="1350" spc="6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38461" sz="1950" spc="765">
                <a:latin typeface="Cambria Math"/>
                <a:cs typeface="Cambria Math"/>
              </a:rPr>
              <a:t> </a:t>
            </a:r>
            <a:r>
              <a:rPr dirty="0" smtClean="0" baseline="37037" sz="1350" spc="382">
                <a:latin typeface="Cambria Math"/>
                <a:cs typeface="Cambria Math"/>
              </a:rPr>
              <a:t> </a:t>
            </a:r>
            <a:r>
              <a:rPr dirty="0" smtClean="0" baseline="37037" sz="1350" spc="-172">
                <a:latin typeface="Cambria Math"/>
                <a:cs typeface="Cambria Math"/>
              </a:rPr>
              <a:t> </a:t>
            </a:r>
            <a:r>
              <a:rPr dirty="0" smtClean="0" baseline="38461" sz="1950" spc="585">
                <a:latin typeface="Cambria Math"/>
                <a:cs typeface="Cambria Math"/>
              </a:rPr>
              <a:t> </a:t>
            </a:r>
            <a:r>
              <a:rPr dirty="0" smtClean="0" baseline="38461" sz="1950" spc="150">
                <a:latin typeface="Cambria Math"/>
                <a:cs typeface="Cambria Math"/>
              </a:rPr>
              <a:t> </a:t>
            </a:r>
            <a:r>
              <a:rPr dirty="0" smtClean="0" baseline="37037" sz="1350" spc="494">
                <a:latin typeface="Cambria Math"/>
                <a:cs typeface="Cambria Math"/>
              </a:rPr>
              <a:t> </a:t>
            </a:r>
            <a:r>
              <a:rPr dirty="0" smtClean="0" baseline="37037" sz="1350" spc="494">
                <a:latin typeface="Cambria Math"/>
                <a:cs typeface="Cambria Math"/>
              </a:rPr>
              <a:t> </a:t>
            </a:r>
            <a:r>
              <a:rPr dirty="0" smtClean="0" baseline="37037" sz="1350" spc="6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38461" sz="1950" spc="765">
                <a:latin typeface="Cambria Math"/>
                <a:cs typeface="Cambria Math"/>
              </a:rPr>
              <a:t> </a:t>
            </a:r>
            <a:r>
              <a:rPr dirty="0" smtClean="0" baseline="37037" sz="1350" spc="382">
                <a:latin typeface="Cambria Math"/>
                <a:cs typeface="Cambria Math"/>
              </a:rPr>
              <a:t> </a:t>
            </a:r>
            <a:r>
              <a:rPr dirty="0" smtClean="0" baseline="37037" sz="1350" spc="382">
                <a:latin typeface="Cambria Math"/>
                <a:cs typeface="Cambria Math"/>
              </a:rPr>
              <a:t> </a:t>
            </a:r>
            <a:r>
              <a:rPr dirty="0" smtClean="0" baseline="37037" sz="1350" spc="6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baseline="2136" sz="1950" spc="-15">
                <a:latin typeface="Cambria Math"/>
                <a:cs typeface="Cambria Math"/>
              </a:rPr>
              <a:t>)(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-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0">
                <a:latin typeface="Cambria Math"/>
                <a:cs typeface="Cambria Math"/>
              </a:rPr>
              <a:t>)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-44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</a:t>
            </a:r>
            <a:r>
              <a:rPr dirty="0" smtClean="0" baseline="38461" sz="1950" spc="644">
                <a:latin typeface="Cambria Math"/>
                <a:cs typeface="Cambria Math"/>
              </a:rPr>
              <a:t> </a:t>
            </a:r>
            <a:r>
              <a:rPr dirty="0" smtClean="0" baseline="38461" sz="1950" spc="892">
                <a:latin typeface="Cambria Math"/>
                <a:cs typeface="Cambria Math"/>
              </a:rPr>
              <a:t> </a:t>
            </a:r>
            <a:r>
              <a:rPr dirty="0" smtClean="0" baseline="38461" sz="1950" spc="502">
                <a:latin typeface="Cambria Math"/>
                <a:cs typeface="Cambria Math"/>
              </a:rPr>
              <a:t> </a:t>
            </a:r>
            <a:endParaRPr baseline="38461" sz="19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2004" y="3875151"/>
            <a:ext cx="3415665" cy="603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 b="1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b="1" i="1">
                <a:latin typeface="Times New Roman"/>
                <a:cs typeface="Times New Roman"/>
              </a:rPr>
              <a:t>E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39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45">
                <a:latin typeface="Cambria Math"/>
                <a:cs typeface="Cambria Math"/>
              </a:rPr>
              <a:t> </a:t>
            </a:r>
            <a:r>
              <a:rPr dirty="0" smtClean="0" baseline="-15432" sz="1350" spc="352">
                <a:latin typeface="Cambria Math"/>
                <a:cs typeface="Cambria Math"/>
              </a:rPr>
              <a:t> </a:t>
            </a:r>
            <a:r>
              <a:rPr dirty="0" smtClean="0" baseline="-15432" sz="1350" spc="352">
                <a:latin typeface="Cambria Math"/>
                <a:cs typeface="Cambria Math"/>
              </a:rPr>
              <a:t> </a:t>
            </a:r>
            <a:r>
              <a:rPr dirty="0" smtClean="0" baseline="-15432" sz="1350" spc="44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352">
                <a:latin typeface="Cambria Math"/>
                <a:cs typeface="Cambria Math"/>
              </a:rPr>
              <a:t> </a:t>
            </a:r>
            <a:r>
              <a:rPr dirty="0" smtClean="0" baseline="-15432" sz="1350" spc="-179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baseline="-15432" sz="1350" spc="555">
                <a:latin typeface="Cambria Math"/>
                <a:cs typeface="Cambria Math"/>
              </a:rPr>
              <a:t> </a:t>
            </a:r>
            <a:r>
              <a:rPr dirty="0" smtClean="0" baseline="2136" sz="1950" spc="58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80">
                <a:latin typeface="Cambria Math"/>
                <a:cs typeface="Cambria Math"/>
              </a:rPr>
              <a:t> </a:t>
            </a:r>
            <a:r>
              <a:rPr dirty="0" smtClean="0" baseline="-15432" sz="1350" spc="480">
                <a:latin typeface="Cambria Math"/>
                <a:cs typeface="Cambria Math"/>
              </a:rPr>
              <a:t> </a:t>
            </a:r>
            <a:r>
              <a:rPr dirty="0" smtClean="0" baseline="-15432" sz="1350" spc="2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baseline="2136" sz="1950" spc="592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baseline="2136" sz="1950" spc="607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r>
              <a:rPr dirty="0" smtClean="0" sz="1300" spc="7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737614" y="4834001"/>
            <a:ext cx="211836" cy="0"/>
          </a:xfrm>
          <a:custGeom>
            <a:avLst/>
            <a:gdLst/>
            <a:ahLst/>
            <a:cxnLst/>
            <a:rect l="l" t="t" r="r" b="b"/>
            <a:pathLst>
              <a:path w="211836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902004" y="4716907"/>
            <a:ext cx="1511300" cy="320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7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5432" sz="1350" spc="562">
                <a:latin typeface="Cambria Math"/>
                <a:cs typeface="Cambria Math"/>
              </a:rPr>
              <a:t> </a:t>
            </a:r>
            <a:r>
              <a:rPr dirty="0" smtClean="0" baseline="-15432" sz="1350" spc="-157">
                <a:latin typeface="Cambria Math"/>
                <a:cs typeface="Cambria Math"/>
              </a:rPr>
              <a:t> </a:t>
            </a:r>
            <a:r>
              <a:rPr dirty="0" smtClean="0" sz="1300" spc="395">
                <a:latin typeface="Cambria Math"/>
                <a:cs typeface="Cambria Math"/>
              </a:rPr>
              <a:t> </a:t>
            </a:r>
            <a:r>
              <a:rPr dirty="0" smtClean="0" sz="1300" spc="-75">
                <a:latin typeface="Cambria Math"/>
                <a:cs typeface="Cambria Math"/>
              </a:rPr>
              <a:t> </a:t>
            </a:r>
            <a:r>
              <a:rPr dirty="0" smtClean="0" sz="1300" spc="195">
                <a:latin typeface="Cambria Math"/>
                <a:cs typeface="Cambria Math"/>
              </a:rPr>
              <a:t>(</a:t>
            </a:r>
            <a:r>
              <a:rPr dirty="0" smtClean="0" sz="1300" spc="195">
                <a:latin typeface="Cambria Math"/>
                <a:cs typeface="Cambria Math"/>
              </a:rPr>
              <a:t> </a:t>
            </a:r>
            <a:r>
              <a:rPr dirty="0" smtClean="0" sz="1300" spc="135">
                <a:latin typeface="Cambria Math"/>
                <a:cs typeface="Cambria Math"/>
              </a:rPr>
              <a:t> </a:t>
            </a:r>
            <a:r>
              <a:rPr dirty="0" smtClean="0" baseline="-38461" sz="1950" spc="742">
                <a:latin typeface="Cambria Math"/>
                <a:cs typeface="Cambria Math"/>
              </a:rPr>
              <a:t> </a:t>
            </a:r>
            <a:r>
              <a:rPr dirty="0" smtClean="0" baseline="-38461" sz="1950" spc="742">
                <a:latin typeface="Cambria Math"/>
                <a:cs typeface="Cambria Math"/>
              </a:rPr>
              <a:t>  </a:t>
            </a:r>
            <a:r>
              <a:rPr dirty="0" smtClean="0" baseline="-38461" sz="1950" spc="-16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100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427">
                <a:latin typeface="Cambria Math"/>
                <a:cs typeface="Cambria Math"/>
              </a:rPr>
              <a:t> </a:t>
            </a:r>
            <a:r>
              <a:rPr dirty="0" smtClean="0" baseline="-15432" sz="1350" spc="-30">
                <a:latin typeface="Cambria Math"/>
                <a:cs typeface="Cambria Math"/>
              </a:rPr>
              <a:t> </a:t>
            </a:r>
            <a:r>
              <a:rPr dirty="0" smtClean="0" sz="1300" spc="195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24914" y="4757039"/>
            <a:ext cx="228600" cy="6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45">
                <a:latin typeface="Cambria Math"/>
                <a:cs typeface="Cambria Math"/>
              </a:rPr>
              <a:t> </a:t>
            </a:r>
            <a:r>
              <a:rPr dirty="0" smtClean="0" baseline="-15432" sz="1350" spc="352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2004" y="5369433"/>
            <a:ext cx="68580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395">
                <a:latin typeface="Cambria Math"/>
                <a:cs typeface="Cambria Math"/>
              </a:rPr>
              <a:t> </a:t>
            </a:r>
            <a:r>
              <a:rPr dirty="0" smtClean="0" sz="1300" spc="-60">
                <a:latin typeface="Cambria Math"/>
                <a:cs typeface="Cambria Math"/>
              </a:rPr>
              <a:t> </a:t>
            </a:r>
            <a:r>
              <a:rPr dirty="0" smtClean="0" sz="1300" spc="95">
                <a:latin typeface="Cambria Math"/>
                <a:cs typeface="Cambria Math"/>
              </a:rPr>
              <a:t>(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98422" y="5244465"/>
            <a:ext cx="62801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63014" y="5480684"/>
            <a:ext cx="29972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611122" y="5486527"/>
            <a:ext cx="603504" cy="0"/>
          </a:xfrm>
          <a:custGeom>
            <a:avLst/>
            <a:gdLst/>
            <a:ahLst/>
            <a:cxnLst/>
            <a:rect l="l" t="t" r="r" b="b"/>
            <a:pathLst>
              <a:path w="603503" h="0">
                <a:moveTo>
                  <a:pt x="0" y="0"/>
                </a:moveTo>
                <a:lnTo>
                  <a:pt x="603504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238501" y="5369433"/>
            <a:ext cx="465137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4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r>
              <a:rPr dirty="0" smtClean="0" sz="1300" spc="-5">
                <a:latin typeface="Cambria Math"/>
                <a:cs typeface="Cambria Math"/>
              </a:rPr>
              <a:t> </a:t>
            </a:r>
            <a:r>
              <a:rPr dirty="0" smtClean="0" sz="1300" spc="95">
                <a:latin typeface="Cambria Math"/>
                <a:cs typeface="Cambria Math"/>
              </a:rPr>
              <a:t>)</a:t>
            </a:r>
            <a:r>
              <a:rPr dirty="0" smtClean="0" sz="1300" spc="80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85">
                <a:latin typeface="Cambria Math"/>
                <a:cs typeface="Cambria Math"/>
              </a:rPr>
              <a:t> </a:t>
            </a:r>
            <a:r>
              <a:rPr dirty="0" smtClean="0" sz="1300" spc="40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r>
              <a:rPr dirty="0" smtClean="0" sz="1300" spc="-5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15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</a:t>
            </a:r>
            <a:r>
              <a:rPr dirty="0" smtClean="0" sz="1300" spc="47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12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sz="1300" spc="39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</a:t>
            </a:r>
            <a:r>
              <a:rPr dirty="0" smtClean="0" sz="1300" spc="475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sz="1300" spc="680">
                <a:latin typeface="Cambria Math"/>
                <a:cs typeface="Cambria Math"/>
              </a:rPr>
              <a:t> </a:t>
            </a:r>
            <a:r>
              <a:rPr dirty="0" smtClean="0" sz="1300" spc="7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341374" y="6086983"/>
            <a:ext cx="541019" cy="0"/>
          </a:xfrm>
          <a:custGeom>
            <a:avLst/>
            <a:gdLst/>
            <a:ahLst/>
            <a:cxnLst/>
            <a:rect l="l" t="t" r="r" b="b"/>
            <a:pathLst>
              <a:path w="541019" h="0">
                <a:moveTo>
                  <a:pt x="0" y="0"/>
                </a:moveTo>
                <a:lnTo>
                  <a:pt x="54101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097277" y="6086983"/>
            <a:ext cx="1600453" cy="0"/>
          </a:xfrm>
          <a:custGeom>
            <a:avLst/>
            <a:gdLst/>
            <a:ahLst/>
            <a:cxnLst/>
            <a:rect l="l" t="t" r="r" b="b"/>
            <a:pathLst>
              <a:path w="1600453" h="0">
                <a:moveTo>
                  <a:pt x="0" y="0"/>
                </a:moveTo>
                <a:lnTo>
                  <a:pt x="1600453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902004" y="6081140"/>
            <a:ext cx="352742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461" sz="1950" spc="322">
                <a:latin typeface="Cambria Math"/>
                <a:cs typeface="Cambria Math"/>
              </a:rPr>
              <a:t> </a:t>
            </a:r>
            <a:r>
              <a:rPr dirty="0" smtClean="0" baseline="37037" sz="1350" spc="487">
                <a:latin typeface="Cambria Math"/>
                <a:cs typeface="Cambria Math"/>
              </a:rPr>
              <a:t> </a:t>
            </a:r>
            <a:r>
              <a:rPr dirty="0" smtClean="0" baseline="37037" sz="1350" spc="494">
                <a:latin typeface="Cambria Math"/>
                <a:cs typeface="Cambria Math"/>
              </a:rPr>
              <a:t> </a:t>
            </a:r>
            <a:r>
              <a:rPr dirty="0" smtClean="0" baseline="37037" sz="1350" spc="494">
                <a:latin typeface="Cambria Math"/>
                <a:cs typeface="Cambria Math"/>
              </a:rPr>
              <a:t> </a:t>
            </a:r>
            <a:r>
              <a:rPr dirty="0" smtClean="0" baseline="37037" sz="1350" spc="89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51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535">
                <a:latin typeface="Cambria Math"/>
                <a:cs typeface="Cambria Math"/>
              </a:rPr>
              <a:t> </a:t>
            </a:r>
            <a:r>
              <a:rPr dirty="0" smtClean="0" sz="1300" spc="-20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 </a:t>
            </a:r>
            <a:r>
              <a:rPr dirty="0" smtClean="0" sz="1300" spc="80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-7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80">
                <a:latin typeface="Cambria Math"/>
                <a:cs typeface="Cambria Math"/>
              </a:rPr>
              <a:t>  </a:t>
            </a:r>
            <a:r>
              <a:rPr dirty="0" smtClean="0" sz="1300" spc="475">
                <a:latin typeface="Cambria Math"/>
                <a:cs typeface="Cambria Math"/>
              </a:rPr>
              <a:t> </a:t>
            </a:r>
            <a:r>
              <a:rPr dirty="0" smtClean="0" baseline="2136" sz="1950" spc="0">
                <a:latin typeface="Cambria Math"/>
                <a:cs typeface="Cambria Math"/>
              </a:rPr>
              <a:t>)</a:t>
            </a:r>
            <a:r>
              <a:rPr dirty="0" smtClean="0" baseline="2136" sz="1950" spc="-15">
                <a:latin typeface="Cambria Math"/>
                <a:cs typeface="Cambria Math"/>
              </a:rPr>
              <a:t>(</a:t>
            </a:r>
            <a:r>
              <a:rPr dirty="0" smtClean="0" sz="1300" spc="430">
                <a:latin typeface="Cambria Math"/>
                <a:cs typeface="Cambria Math"/>
              </a:rPr>
              <a:t>  </a:t>
            </a:r>
            <a:r>
              <a:rPr dirty="0" smtClean="0" sz="1300" spc="415">
                <a:latin typeface="Cambria Math"/>
                <a:cs typeface="Cambria Math"/>
              </a:rPr>
              <a:t> </a:t>
            </a: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baseline="2136" sz="1950" spc="-15">
                <a:latin typeface="Cambria Math"/>
                <a:cs typeface="Cambria Math"/>
              </a:rPr>
              <a:t>)</a:t>
            </a:r>
            <a:r>
              <a:rPr dirty="0" smtClean="0" baseline="2136" sz="1950" spc="127">
                <a:latin typeface="Cambria Math"/>
                <a:cs typeface="Cambria Math"/>
              </a:rPr>
              <a:t> </a:t>
            </a:r>
            <a:r>
              <a:rPr dirty="0" smtClean="0" baseline="38461" sz="1950" spc="1019">
                <a:latin typeface="Cambria Math"/>
                <a:cs typeface="Cambria Math"/>
              </a:rPr>
              <a:t> </a:t>
            </a:r>
            <a:r>
              <a:rPr dirty="0" smtClean="0" baseline="38461" sz="1950" spc="112">
                <a:latin typeface="Cambria Math"/>
                <a:cs typeface="Cambria Math"/>
              </a:rPr>
              <a:t> </a:t>
            </a:r>
            <a:r>
              <a:rPr dirty="0" smtClean="0" baseline="38461" sz="1950" spc="644">
                <a:latin typeface="Cambria Math"/>
                <a:cs typeface="Cambria Math"/>
              </a:rPr>
              <a:t>   </a:t>
            </a:r>
            <a:r>
              <a:rPr dirty="0" smtClean="0" baseline="38461" sz="1950" spc="644">
                <a:latin typeface="Cambria Math"/>
                <a:cs typeface="Cambria Math"/>
              </a:rPr>
              <a:t> </a:t>
            </a:r>
            <a:r>
              <a:rPr dirty="0" smtClean="0" baseline="38461" sz="1950" spc="892">
                <a:latin typeface="Cambria Math"/>
                <a:cs typeface="Cambria Math"/>
              </a:rPr>
              <a:t> </a:t>
            </a:r>
            <a:r>
              <a:rPr dirty="0" smtClean="0" baseline="38461" sz="1950" spc="502">
                <a:latin typeface="Cambria Math"/>
                <a:cs typeface="Cambria Math"/>
              </a:rPr>
              <a:t> </a:t>
            </a:r>
            <a:endParaRPr baseline="38461" sz="195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52702" y="6010021"/>
            <a:ext cx="140335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99210" algn="l"/>
              </a:tabLst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	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24330" y="6279769"/>
            <a:ext cx="260350" cy="34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285">
                <a:latin typeface="Cambria Math"/>
                <a:cs typeface="Cambria Math"/>
              </a:rPr>
              <a:t> </a:t>
            </a:r>
            <a:r>
              <a:rPr dirty="0" smtClean="0" sz="900" spc="285">
                <a:latin typeface="Cambria Math"/>
                <a:cs typeface="Cambria Math"/>
              </a:rPr>
              <a:t>   </a:t>
            </a:r>
            <a:r>
              <a:rPr dirty="0" smtClean="0" sz="900" spc="-10">
                <a:latin typeface="Cambria Math"/>
                <a:cs typeface="Cambria Math"/>
              </a:rPr>
              <a:t> </a:t>
            </a:r>
            <a:r>
              <a:rPr dirty="0" smtClean="0" sz="900" spc="37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791335" y="6553213"/>
            <a:ext cx="3919159" cy="23342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17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HUSSEIN</dc:creator>
  <dcterms:created xsi:type="dcterms:W3CDTF">2018-11-13T17:02:59Z</dcterms:created>
  <dcterms:modified xsi:type="dcterms:W3CDTF">2018-11-13T17:02:59Z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